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sldIdLst>
    <p:sldId id="256" r:id="rId2"/>
    <p:sldId id="265" r:id="rId3"/>
    <p:sldId id="257" r:id="rId4"/>
    <p:sldId id="258" r:id="rId5"/>
    <p:sldId id="259" r:id="rId6"/>
    <p:sldId id="261" r:id="rId7"/>
    <p:sldId id="260" r:id="rId8"/>
    <p:sldId id="262" r:id="rId9"/>
    <p:sldId id="266" r:id="rId10"/>
    <p:sldId id="269" r:id="rId11"/>
    <p:sldId id="267" r:id="rId12"/>
    <p:sldId id="268" r:id="rId13"/>
    <p:sldId id="271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D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456" autoAdjust="0"/>
    <p:restoredTop sz="94660"/>
  </p:normalViewPr>
  <p:slideViewPr>
    <p:cSldViewPr>
      <p:cViewPr varScale="1">
        <p:scale>
          <a:sx n="64" d="100"/>
          <a:sy n="64" d="100"/>
        </p:scale>
        <p:origin x="-120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3E280-CA3F-4D63-8F72-E64EFD3A5F39}" type="datetimeFigureOut">
              <a:rPr lang="pl-PL" smtClean="0"/>
              <a:pPr/>
              <a:t>2016-05-31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79A9E-2D44-47CB-B78F-F1A4E2F1848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2016-05-31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2016-05-31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2016-05-31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2016-05-31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2016-05-31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85720" y="0"/>
            <a:ext cx="8543956" cy="4797436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pl-PL" b="1" dirty="0" smtClean="0">
                <a:ln/>
                <a:solidFill>
                  <a:schemeClr val="tx1">
                    <a:lumMod val="85000"/>
                  </a:schemeClr>
                </a:solidFill>
              </a:rPr>
              <a:t>Otrzymywanie i krystalizacja </a:t>
            </a:r>
            <a:r>
              <a:rPr lang="pl-PL" b="1" dirty="0" err="1" smtClean="0">
                <a:ln/>
                <a:solidFill>
                  <a:schemeClr val="tx1">
                    <a:lumMod val="85000"/>
                  </a:schemeClr>
                </a:solidFill>
              </a:rPr>
              <a:t>difluoro</a:t>
            </a:r>
            <a:r>
              <a:rPr lang="pl-PL" b="1" dirty="0" smtClean="0">
                <a:ln/>
                <a:solidFill>
                  <a:schemeClr val="tx1">
                    <a:lumMod val="85000"/>
                  </a:schemeClr>
                </a:solidFill>
              </a:rPr>
              <a:t>(</a:t>
            </a:r>
            <a:r>
              <a:rPr lang="pl-PL" b="1" dirty="0" err="1" smtClean="0">
                <a:ln/>
                <a:solidFill>
                  <a:schemeClr val="tx1">
                    <a:lumMod val="85000"/>
                  </a:schemeClr>
                </a:solidFill>
              </a:rPr>
              <a:t>szczawiano</a:t>
            </a:r>
            <a:r>
              <a:rPr lang="pl-PL" b="1" dirty="0" smtClean="0">
                <a:ln/>
                <a:solidFill>
                  <a:schemeClr val="tx1">
                    <a:lumMod val="85000"/>
                  </a:schemeClr>
                </a:solidFill>
              </a:rPr>
              <a:t>)boranu litu do zastosowania jako elektrolitu w bateriach litowo-jonowych </a:t>
            </a:r>
            <a:endParaRPr lang="pl-PL" b="1" dirty="0">
              <a:ln/>
              <a:solidFill>
                <a:schemeClr val="tx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l-PL" b="1" dirty="0" smtClean="0">
                <a:ln/>
                <a:solidFill>
                  <a:schemeClr val="tx1">
                    <a:lumMod val="95000"/>
                  </a:schemeClr>
                </a:solidFill>
              </a:rPr>
              <a:t>Temperatura topnienia</a:t>
            </a:r>
            <a:endParaRPr lang="pl-PL" b="1" dirty="0">
              <a:ln/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pl-PL" dirty="0" smtClean="0"/>
              <a:t>Osad I w temperaturze około 255</a:t>
            </a:r>
            <a:r>
              <a:rPr lang="pl-PL" baseline="30000" dirty="0" smtClean="0"/>
              <a:t>o</a:t>
            </a:r>
            <a:r>
              <a:rPr lang="pl-PL" dirty="0" smtClean="0"/>
              <a:t>C ulegał topnieniu połączonym z rozkładem.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endParaRPr lang="pl-PL" dirty="0" smtClean="0"/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pl-PL" dirty="0" smtClean="0"/>
              <a:t>Osad II w temperaturze około 216</a:t>
            </a:r>
            <a:r>
              <a:rPr lang="pl-PL" baseline="30000" dirty="0" smtClean="0"/>
              <a:t>o</a:t>
            </a:r>
            <a:r>
              <a:rPr lang="pl-PL" dirty="0" smtClean="0"/>
              <a:t>C zachowywał się podobnie jak osad I.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endParaRPr lang="pl-PL" dirty="0" smtClean="0"/>
          </a:p>
          <a:p>
            <a:pPr>
              <a:buClr>
                <a:schemeClr val="tx1"/>
              </a:buClr>
              <a:buNone/>
            </a:pPr>
            <a:r>
              <a:rPr lang="pl-PL" dirty="0" smtClean="0"/>
              <a:t>	Temperatura topnienia z rozkładem czystego LiBF</a:t>
            </a:r>
            <a:r>
              <a:rPr lang="pl-PL" baseline="-25000" dirty="0" smtClean="0"/>
              <a:t>4</a:t>
            </a:r>
            <a:r>
              <a:rPr lang="pl-PL" dirty="0" smtClean="0"/>
              <a:t> wynosi 293-300°C, natomiast czystego </a:t>
            </a:r>
            <a:r>
              <a:rPr lang="pl-PL" dirty="0" err="1" smtClean="0"/>
              <a:t>difluoro</a:t>
            </a:r>
            <a:r>
              <a:rPr lang="pl-PL" dirty="0" smtClean="0"/>
              <a:t>(</a:t>
            </a:r>
            <a:r>
              <a:rPr lang="pl-PL" dirty="0" err="1" smtClean="0"/>
              <a:t>szczawiano</a:t>
            </a:r>
            <a:r>
              <a:rPr lang="pl-PL" dirty="0" smtClean="0"/>
              <a:t>)boranu litu około 272°C (</a:t>
            </a:r>
            <a:r>
              <a:rPr lang="en-GB" dirty="0" smtClean="0"/>
              <a:t>J.L. Allen et al. </a:t>
            </a:r>
            <a:r>
              <a:rPr lang="en-GB" i="1" dirty="0" smtClean="0"/>
              <a:t>J</a:t>
            </a:r>
            <a:r>
              <a:rPr lang="pl-PL" i="1" dirty="0" smtClean="0"/>
              <a:t> </a:t>
            </a:r>
            <a:r>
              <a:rPr lang="en-GB" i="1" dirty="0" smtClean="0"/>
              <a:t>Power Sources </a:t>
            </a:r>
            <a:r>
              <a:rPr lang="en-GB" dirty="0" smtClean="0"/>
              <a:t>196 (2011) 9737– 9742</a:t>
            </a:r>
            <a:r>
              <a:rPr lang="pl-PL" dirty="0" smtClean="0"/>
              <a:t>). Otrzymany wynik świadczy o tym, że nie rozdzieliliśmy całkowicie mieszaniny dwóch soli na czyste związki, tylko zmieniliśmy </a:t>
            </a:r>
            <a:r>
              <a:rPr lang="pl-PL" dirty="0" smtClean="0"/>
              <a:t>ich </a:t>
            </a:r>
            <a:r>
              <a:rPr lang="pl-PL" dirty="0" smtClean="0"/>
              <a:t>stosunek molowy w mieszaninie.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l-PL" b="1" dirty="0" smtClean="0">
                <a:ln/>
                <a:solidFill>
                  <a:schemeClr val="tx1">
                    <a:lumMod val="95000"/>
                  </a:schemeClr>
                </a:solidFill>
              </a:rPr>
              <a:t>Wyniki badań metodą IR</a:t>
            </a:r>
            <a:endParaRPr lang="pl-PL" b="1" dirty="0">
              <a:ln/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3" name="Obraz 2" descr="FTI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556792"/>
            <a:ext cx="8364056" cy="4464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l-PL" b="1" dirty="0" smtClean="0">
                <a:ln/>
                <a:solidFill>
                  <a:schemeClr val="tx1">
                    <a:lumMod val="95000"/>
                  </a:schemeClr>
                </a:solidFill>
              </a:rPr>
              <a:t>Wyniki badań metodą </a:t>
            </a:r>
            <a:r>
              <a:rPr lang="pl-PL" b="1" baseline="30000" dirty="0" smtClean="0">
                <a:ln/>
                <a:solidFill>
                  <a:schemeClr val="tx1">
                    <a:lumMod val="95000"/>
                  </a:schemeClr>
                </a:solidFill>
              </a:rPr>
              <a:t>19</a:t>
            </a:r>
            <a:r>
              <a:rPr lang="pl-PL" b="1" dirty="0" smtClean="0">
                <a:ln/>
                <a:solidFill>
                  <a:schemeClr val="tx1">
                    <a:lumMod val="95000"/>
                  </a:schemeClr>
                </a:solidFill>
              </a:rPr>
              <a:t>F NMR</a:t>
            </a:r>
            <a:endParaRPr lang="pl-PL" b="1" dirty="0">
              <a:ln/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292080" y="1916832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Widmo </a:t>
            </a:r>
            <a:r>
              <a:rPr lang="pl-PL" baseline="30000" dirty="0" smtClean="0"/>
              <a:t>19</a:t>
            </a:r>
            <a:r>
              <a:rPr lang="pl-PL" dirty="0" smtClean="0"/>
              <a:t>F NMR </a:t>
            </a:r>
            <a:r>
              <a:rPr lang="pl-PL" dirty="0" err="1" smtClean="0"/>
              <a:t>równomolowej</a:t>
            </a:r>
            <a:r>
              <a:rPr lang="pl-PL" dirty="0" smtClean="0"/>
              <a:t> mieszaniny LiBF</a:t>
            </a:r>
            <a:r>
              <a:rPr lang="pl-PL" baseline="-25000" dirty="0" smtClean="0"/>
              <a:t>4</a:t>
            </a:r>
            <a:r>
              <a:rPr lang="pl-PL" dirty="0" smtClean="0"/>
              <a:t> i </a:t>
            </a:r>
            <a:r>
              <a:rPr lang="pl-PL" dirty="0" err="1" smtClean="0"/>
              <a:t>difluroro</a:t>
            </a:r>
            <a:r>
              <a:rPr lang="pl-PL" dirty="0" smtClean="0"/>
              <a:t>(</a:t>
            </a:r>
            <a:r>
              <a:rPr lang="pl-PL" dirty="0" err="1" smtClean="0"/>
              <a:t>szczawiano</a:t>
            </a:r>
            <a:r>
              <a:rPr lang="pl-PL" dirty="0" smtClean="0"/>
              <a:t>)boranu litu.</a:t>
            </a:r>
            <a:endParaRPr lang="en-GB" dirty="0"/>
          </a:p>
        </p:txBody>
      </p:sp>
      <p:pic>
        <p:nvPicPr>
          <p:cNvPr id="5" name="Obraz 4" descr="nm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928802"/>
            <a:ext cx="4448796" cy="3924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534400" cy="1928826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l-PL" sz="6600" b="1" dirty="0" smtClean="0">
                <a:ln/>
                <a:solidFill>
                  <a:schemeClr val="tx1">
                    <a:lumMod val="95000"/>
                  </a:schemeClr>
                </a:solidFill>
              </a:rPr>
              <a:t>Dziękuję za uwagę </a:t>
            </a:r>
            <a:endParaRPr lang="pl-PL" sz="6600" b="1" dirty="0">
              <a:ln/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11560" y="5157192"/>
            <a:ext cx="81032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Aleksandra </a:t>
            </a:r>
            <a:r>
              <a:rPr lang="pl-PL" sz="2400" dirty="0" err="1" smtClean="0"/>
              <a:t>Cupriak</a:t>
            </a:r>
            <a:endParaRPr lang="pl-PL" sz="2400" dirty="0" smtClean="0"/>
          </a:p>
          <a:p>
            <a:r>
              <a:rPr lang="pl-PL" dirty="0" smtClean="0"/>
              <a:t>V LO im. ks. Józefa Poniatowskiego</a:t>
            </a:r>
          </a:p>
          <a:p>
            <a:r>
              <a:rPr lang="pl-PL" dirty="0" smtClean="0"/>
              <a:t>Projekt realizowany pod opieką dr hab. inż. Ewy </a:t>
            </a:r>
            <a:r>
              <a:rPr lang="pl-PL" dirty="0" err="1" smtClean="0"/>
              <a:t>Zygadło-Monikowskiej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pl-PL" b="1" dirty="0" smtClean="0">
                <a:ln/>
                <a:solidFill>
                  <a:schemeClr val="tx1">
                    <a:lumMod val="95000"/>
                  </a:schemeClr>
                </a:solidFill>
              </a:rPr>
              <a:t>CEL I MYŚL PRZEWODNIA PROJEKTU</a:t>
            </a:r>
            <a:endParaRPr lang="pl-PL" b="1" dirty="0">
              <a:ln/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buNone/>
            </a:pPr>
            <a:r>
              <a:rPr lang="pl-PL" dirty="0" smtClean="0"/>
              <a:t>		Głównym celem projektu jest synteza </a:t>
            </a:r>
            <a:r>
              <a:rPr lang="pl-PL" dirty="0" err="1" smtClean="0"/>
              <a:t>difluoro</a:t>
            </a:r>
            <a:r>
              <a:rPr lang="pl-PL" dirty="0" smtClean="0"/>
              <a:t>(</a:t>
            </a:r>
            <a:r>
              <a:rPr lang="pl-PL" dirty="0" err="1" smtClean="0"/>
              <a:t>szczawiano</a:t>
            </a:r>
            <a:r>
              <a:rPr lang="pl-PL" dirty="0" smtClean="0"/>
              <a:t>)boranu litu oraz wydzielenie go z mieszaniny poreakcyjnej. </a:t>
            </a:r>
          </a:p>
          <a:p>
            <a:pPr>
              <a:spcBef>
                <a:spcPts val="1200"/>
              </a:spcBef>
              <a:buNone/>
            </a:pPr>
            <a:r>
              <a:rPr lang="pl-PL" dirty="0" smtClean="0"/>
              <a:t>		Sól ta ma znajdować swoje zastosowanie jako dodatek do  żelowych elektrolitów w bateriach litowo-jonowych. </a:t>
            </a:r>
          </a:p>
          <a:p>
            <a:pPr>
              <a:spcBef>
                <a:spcPts val="1200"/>
              </a:spcBef>
              <a:buNone/>
            </a:pPr>
            <a:r>
              <a:rPr lang="pl-PL" dirty="0" smtClean="0"/>
              <a:t>		Żelowy elektrolit jest układem trójskładnikowym, który zawiera matrycę polimerową i elektrolit. Elektrolit stanowi roztwór soli w </a:t>
            </a:r>
            <a:r>
              <a:rPr lang="pl-PL" dirty="0" err="1" smtClean="0"/>
              <a:t>małocząstęczkowym</a:t>
            </a:r>
            <a:r>
              <a:rPr lang="pl-PL" dirty="0" smtClean="0"/>
              <a:t>, polarnym rozpuszczalniku organicznym. Polimer zabezpiecza właściwości mechaniczne.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470648" cy="857248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pl-PL" b="1" dirty="0" err="1" smtClean="0">
                <a:ln/>
                <a:solidFill>
                  <a:schemeClr val="tx1">
                    <a:lumMod val="95000"/>
                  </a:schemeClr>
                </a:solidFill>
              </a:rPr>
              <a:t>Difluoro</a:t>
            </a:r>
            <a:r>
              <a:rPr lang="pl-PL" b="1" dirty="0" smtClean="0">
                <a:ln/>
                <a:solidFill>
                  <a:schemeClr val="tx1">
                    <a:lumMod val="95000"/>
                  </a:schemeClr>
                </a:solidFill>
              </a:rPr>
              <a:t>(</a:t>
            </a:r>
            <a:r>
              <a:rPr lang="pl-PL" b="1" dirty="0" err="1" smtClean="0">
                <a:ln/>
                <a:solidFill>
                  <a:schemeClr val="tx1">
                    <a:lumMod val="95000"/>
                  </a:schemeClr>
                </a:solidFill>
              </a:rPr>
              <a:t>szczawiano</a:t>
            </a:r>
            <a:r>
              <a:rPr lang="pl-PL" b="1" dirty="0" smtClean="0">
                <a:ln/>
                <a:solidFill>
                  <a:schemeClr val="tx1">
                    <a:lumMod val="95000"/>
                  </a:schemeClr>
                </a:solidFill>
              </a:rPr>
              <a:t>)boran litu</a:t>
            </a:r>
            <a:endParaRPr lang="pl-PL" b="1" dirty="0">
              <a:ln/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8" name="Obraz 7" descr="LiBO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1714488"/>
            <a:ext cx="4469031" cy="45833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l-PL" b="1" dirty="0" smtClean="0">
                <a:ln/>
                <a:solidFill>
                  <a:schemeClr val="tx1">
                    <a:lumMod val="95000"/>
                  </a:schemeClr>
                </a:solidFill>
              </a:rPr>
              <a:t>Synteza </a:t>
            </a:r>
            <a:r>
              <a:rPr lang="pl-PL" b="1" dirty="0" err="1" smtClean="0">
                <a:ln/>
                <a:solidFill>
                  <a:schemeClr val="tx1">
                    <a:lumMod val="95000"/>
                  </a:schemeClr>
                </a:solidFill>
              </a:rPr>
              <a:t>difluoro</a:t>
            </a:r>
            <a:r>
              <a:rPr lang="pl-PL" b="1" dirty="0" smtClean="0">
                <a:ln/>
                <a:solidFill>
                  <a:schemeClr val="tx1">
                    <a:lumMod val="95000"/>
                  </a:schemeClr>
                </a:solidFill>
              </a:rPr>
              <a:t>(</a:t>
            </a:r>
            <a:r>
              <a:rPr lang="pl-PL" b="1" dirty="0" err="1" smtClean="0">
                <a:ln/>
                <a:solidFill>
                  <a:schemeClr val="tx1">
                    <a:lumMod val="95000"/>
                  </a:schemeClr>
                </a:solidFill>
              </a:rPr>
              <a:t>szczawiano</a:t>
            </a:r>
            <a:r>
              <a:rPr lang="pl-PL" b="1" dirty="0" smtClean="0">
                <a:ln/>
                <a:solidFill>
                  <a:schemeClr val="tx1">
                    <a:lumMod val="95000"/>
                  </a:schemeClr>
                </a:solidFill>
              </a:rPr>
              <a:t>)boranu litu</a:t>
            </a:r>
            <a:endParaRPr lang="pl-PL" b="1" dirty="0">
              <a:ln/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5" name="Obraz 4" descr="synte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8168" y="2571744"/>
            <a:ext cx="8627666" cy="2387381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4500562" y="342900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Calibri" pitchFamily="34" charset="0"/>
                <a:cs typeface="Calibri" pitchFamily="34" charset="0"/>
              </a:rPr>
              <a:t>CH</a:t>
            </a:r>
            <a:r>
              <a:rPr lang="pl-PL" b="1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pl-PL" b="1" dirty="0" smtClean="0">
                <a:latin typeface="Calibri" pitchFamily="34" charset="0"/>
                <a:cs typeface="Calibri" pitchFamily="34" charset="0"/>
              </a:rPr>
              <a:t>CN</a:t>
            </a:r>
            <a:endParaRPr lang="pl-PL" b="1" baseline="-25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581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l-PL" b="1" dirty="0" smtClean="0">
                <a:ln/>
                <a:solidFill>
                  <a:schemeClr val="tx1">
                    <a:lumMod val="95000"/>
                  </a:schemeClr>
                </a:solidFill>
              </a:rPr>
              <a:t>Warunki </a:t>
            </a:r>
            <a:r>
              <a:rPr lang="pl-PL" b="1" dirty="0" err="1" smtClean="0">
                <a:ln/>
                <a:solidFill>
                  <a:schemeClr val="tx1">
                    <a:lumMod val="95000"/>
                  </a:schemeClr>
                </a:solidFill>
              </a:rPr>
              <a:t>syntnezy</a:t>
            </a:r>
            <a:r>
              <a:rPr lang="pl-PL" b="1" dirty="0" smtClean="0">
                <a:ln/>
                <a:solidFill>
                  <a:schemeClr val="tx1">
                    <a:lumMod val="95000"/>
                  </a:schemeClr>
                </a:solidFill>
              </a:rPr>
              <a:t> i ilości reagentów</a:t>
            </a:r>
            <a:endParaRPr lang="pl-PL" b="1" dirty="0">
              <a:ln/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28596" y="2148840"/>
            <a:ext cx="8229600" cy="4709160"/>
          </a:xfrm>
        </p:spPr>
        <p:txBody>
          <a:bodyPr/>
          <a:lstStyle/>
          <a:p>
            <a:pPr marL="651510" indent="-514350">
              <a:buClrTx/>
              <a:buFont typeface="Wingdings" pitchFamily="2" charset="2"/>
              <a:buChar char="§"/>
            </a:pPr>
            <a:r>
              <a:rPr lang="pl-PL" dirty="0" smtClean="0"/>
              <a:t>Atmosfera argonu (sole litowe nie mogą kontaktować się z powietrzem)</a:t>
            </a:r>
          </a:p>
          <a:p>
            <a:pPr marL="651510" indent="-514350">
              <a:buClrTx/>
              <a:buFont typeface="Wingdings" pitchFamily="2" charset="2"/>
              <a:buChar char="§"/>
            </a:pPr>
            <a:r>
              <a:rPr lang="pl-PL" dirty="0" smtClean="0"/>
              <a:t>5 g szczawianu </a:t>
            </a:r>
            <a:r>
              <a:rPr lang="pl-PL" dirty="0" err="1" smtClean="0"/>
              <a:t>dilitu</a:t>
            </a:r>
            <a:endParaRPr lang="pl-PL" dirty="0" smtClean="0"/>
          </a:p>
          <a:p>
            <a:pPr marL="651510" indent="-514350">
              <a:buClr>
                <a:schemeClr val="tx1"/>
              </a:buClr>
              <a:buFont typeface="Wingdings" pitchFamily="2" charset="2"/>
              <a:buChar char="§"/>
            </a:pPr>
            <a:r>
              <a:rPr lang="pl-PL" dirty="0" smtClean="0"/>
              <a:t>5-krotny nadmiar molowy (31,07 ml) </a:t>
            </a:r>
            <a:r>
              <a:rPr lang="pl-PL" dirty="0" err="1" smtClean="0"/>
              <a:t>eteratu</a:t>
            </a:r>
            <a:r>
              <a:rPr lang="pl-PL" dirty="0" smtClean="0"/>
              <a:t> BF</a:t>
            </a:r>
            <a:r>
              <a:rPr lang="pl-PL" baseline="-25000" dirty="0" smtClean="0"/>
              <a:t>3 </a:t>
            </a:r>
            <a:r>
              <a:rPr lang="pl-PL" dirty="0" smtClean="0"/>
              <a:t> – </a:t>
            </a:r>
            <a:r>
              <a:rPr lang="pl-PL" dirty="0" err="1" smtClean="0"/>
              <a:t>BF</a:t>
            </a:r>
            <a:r>
              <a:rPr lang="pl-PL" baseline="-25000" dirty="0" err="1" smtClean="0"/>
              <a:t>3</a:t>
            </a:r>
            <a:r>
              <a:rPr lang="pl-PL" dirty="0" smtClean="0"/>
              <a:t>•(C</a:t>
            </a:r>
            <a:r>
              <a:rPr lang="pl-PL" baseline="-25000" dirty="0" smtClean="0"/>
              <a:t>2</a:t>
            </a:r>
            <a:r>
              <a:rPr lang="pl-PL" dirty="0" smtClean="0"/>
              <a:t>H</a:t>
            </a:r>
            <a:r>
              <a:rPr lang="pl-PL" baseline="-25000" dirty="0" smtClean="0"/>
              <a:t>5</a:t>
            </a:r>
            <a:r>
              <a:rPr lang="pl-PL" dirty="0" smtClean="0"/>
              <a:t>)</a:t>
            </a:r>
            <a:r>
              <a:rPr lang="pl-PL" baseline="-25000" dirty="0" smtClean="0"/>
              <a:t>2</a:t>
            </a:r>
            <a:r>
              <a:rPr lang="pl-PL" dirty="0" smtClean="0"/>
              <a:t>O</a:t>
            </a:r>
            <a:endParaRPr lang="pl-PL" baseline="-25000" dirty="0" smtClean="0"/>
          </a:p>
          <a:p>
            <a:pPr marL="651510" indent="-514350">
              <a:buClrTx/>
              <a:buFont typeface="Wingdings" pitchFamily="2" charset="2"/>
              <a:buChar char="§"/>
            </a:pPr>
            <a:r>
              <a:rPr lang="pl-PL" dirty="0" smtClean="0"/>
              <a:t>Rozpuszczalnik – </a:t>
            </a:r>
            <a:r>
              <a:rPr lang="pl-PL" dirty="0" err="1" smtClean="0"/>
              <a:t>acetonitryl</a:t>
            </a:r>
            <a:r>
              <a:rPr lang="pl-PL" dirty="0" smtClean="0"/>
              <a:t> (10 ml)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l-PL" b="1" dirty="0" smtClean="0">
                <a:ln/>
                <a:solidFill>
                  <a:schemeClr val="tx1">
                    <a:lumMod val="95000"/>
                  </a:schemeClr>
                </a:solidFill>
              </a:rPr>
              <a:t>Układ reakcyjny</a:t>
            </a:r>
            <a:endParaRPr lang="pl-PL" b="1" dirty="0">
              <a:ln/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4" name="Obraz 3" descr="układreakcyjn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1571612"/>
            <a:ext cx="5510651" cy="4785130"/>
          </a:xfrm>
          <a:prstGeom prst="rect">
            <a:avLst/>
          </a:prstGeom>
        </p:spPr>
      </p:pic>
      <p:cxnSp>
        <p:nvCxnSpPr>
          <p:cNvPr id="6" name="Łącznik prosty ze strzałką 5"/>
          <p:cNvCxnSpPr/>
          <p:nvPr/>
        </p:nvCxnSpPr>
        <p:spPr>
          <a:xfrm>
            <a:off x="2714612" y="2428868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 rot="10800000" flipV="1">
            <a:off x="4500562" y="2428868"/>
            <a:ext cx="633418" cy="11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rot="10800000" flipV="1">
            <a:off x="5000628" y="3500438"/>
            <a:ext cx="633418" cy="11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3643306" y="4143380"/>
            <a:ext cx="642942" cy="4302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3500430" y="5643578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ole tekstowe 15"/>
          <p:cNvSpPr txBox="1"/>
          <p:nvPr/>
        </p:nvSpPr>
        <p:spPr>
          <a:xfrm>
            <a:off x="1928794" y="1857364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Balonik z argonem</a:t>
            </a:r>
            <a:endParaRPr lang="pl-PL" sz="1600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4929190" y="2071678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Suchy lód</a:t>
            </a:r>
            <a:endParaRPr lang="pl-PL" sz="1600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5357818" y="3143248"/>
            <a:ext cx="1285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err="1" smtClean="0"/>
              <a:t>Eterat</a:t>
            </a:r>
            <a:r>
              <a:rPr lang="pl-PL" sz="1600" dirty="0" smtClean="0"/>
              <a:t> BF</a:t>
            </a:r>
            <a:r>
              <a:rPr lang="pl-PL" sz="1600" baseline="-25000" dirty="0" smtClean="0"/>
              <a:t>3</a:t>
            </a:r>
            <a:endParaRPr lang="pl-PL" sz="1600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1785918" y="3429000"/>
            <a:ext cx="2786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Zawiesina </a:t>
            </a:r>
            <a:r>
              <a:rPr lang="pl-PL" sz="1600" dirty="0" err="1" smtClean="0"/>
              <a:t>difluoro</a:t>
            </a:r>
            <a:r>
              <a:rPr lang="pl-PL" sz="1600" dirty="0" smtClean="0"/>
              <a:t>(</a:t>
            </a:r>
            <a:r>
              <a:rPr lang="pl-PL" sz="1600" dirty="0" err="1" smtClean="0"/>
              <a:t>szczawiano</a:t>
            </a:r>
            <a:r>
              <a:rPr lang="pl-PL" sz="1600" dirty="0" smtClean="0"/>
              <a:t>)boranu litu w </a:t>
            </a:r>
            <a:r>
              <a:rPr lang="pl-PL" sz="1600" dirty="0" err="1" smtClean="0"/>
              <a:t>acetonitrylu</a:t>
            </a:r>
            <a:endParaRPr lang="pl-PL" sz="1600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2428860" y="5357826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Mieszadło magnetyczne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l-PL" b="1" dirty="0" smtClean="0">
                <a:ln/>
                <a:solidFill>
                  <a:schemeClr val="tx1">
                    <a:lumMod val="95000"/>
                  </a:schemeClr>
                </a:solidFill>
              </a:rPr>
              <a:t>Destylacja mieszaniny poreakcyjnej pod zmniejszonym ciśnieniem </a:t>
            </a:r>
            <a:endParaRPr lang="pl-PL" b="1" dirty="0">
              <a:ln/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5" name="Obraz 4" descr="destylacja próżniow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1571612"/>
            <a:ext cx="6000792" cy="47003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l-PL" b="1" dirty="0" smtClean="0">
                <a:ln/>
                <a:solidFill>
                  <a:schemeClr val="tx1">
                    <a:lumMod val="95000"/>
                  </a:schemeClr>
                </a:solidFill>
              </a:rPr>
              <a:t>Rozdzielenie </a:t>
            </a:r>
            <a:r>
              <a:rPr lang="pl-PL" b="1" dirty="0" err="1" smtClean="0">
                <a:ln/>
                <a:solidFill>
                  <a:schemeClr val="tx1">
                    <a:lumMod val="95000"/>
                  </a:schemeClr>
                </a:solidFill>
              </a:rPr>
              <a:t>równomolowej</a:t>
            </a:r>
            <a:r>
              <a:rPr lang="pl-PL" b="1" dirty="0" smtClean="0">
                <a:ln/>
                <a:solidFill>
                  <a:schemeClr val="tx1">
                    <a:lumMod val="95000"/>
                  </a:schemeClr>
                </a:solidFill>
              </a:rPr>
              <a:t> mieszaniny soli</a:t>
            </a:r>
            <a:endParaRPr lang="pl-PL" b="1" dirty="0">
              <a:ln/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786050" y="1857364"/>
            <a:ext cx="5786478" cy="416624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 smtClean="0"/>
              <a:t>	Aby rozdzielić mieszaninę soli zastosowaliśmy metodę rozpuszczenia jej w DMC – węglanie dimetylu, a następnie krystalizacji. Osad przefiltrowano i wysuszono pod obniżonym ciśnieniem. Z przesączu również usunięto cały rozpuszczalnik. Obydwie frakcje poddano analizie i charakterystyce. </a:t>
            </a:r>
            <a:endParaRPr lang="pl-PL" dirty="0"/>
          </a:p>
        </p:txBody>
      </p:sp>
      <p:pic>
        <p:nvPicPr>
          <p:cNvPr id="4" name="Obraz 3" descr="DM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857364"/>
            <a:ext cx="2286016" cy="4021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Obraz 26" descr="filtracj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571612"/>
            <a:ext cx="7220958" cy="4753639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l-PL" b="1" dirty="0" smtClean="0">
                <a:ln/>
                <a:solidFill>
                  <a:schemeClr val="tx1">
                    <a:lumMod val="95000"/>
                  </a:schemeClr>
                </a:solidFill>
              </a:rPr>
              <a:t>Filtrowanie wykrystalizowanego osadu</a:t>
            </a:r>
            <a:endParaRPr lang="pl-PL" b="1" dirty="0">
              <a:ln/>
              <a:solidFill>
                <a:schemeClr val="tx1">
                  <a:lumMod val="95000"/>
                </a:schemeClr>
              </a:solidFill>
            </a:endParaRPr>
          </a:p>
        </p:txBody>
      </p:sp>
      <p:cxnSp>
        <p:nvCxnSpPr>
          <p:cNvPr id="7" name="Łącznik prosty ze strzałką 6"/>
          <p:cNvCxnSpPr/>
          <p:nvPr/>
        </p:nvCxnSpPr>
        <p:spPr>
          <a:xfrm rot="5400000" flipH="1" flipV="1">
            <a:off x="2321703" y="2393149"/>
            <a:ext cx="571504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flipV="1">
            <a:off x="3071802" y="4286256"/>
            <a:ext cx="990608" cy="95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rot="10800000" flipV="1">
            <a:off x="5072066" y="2857496"/>
            <a:ext cx="642942" cy="95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 rot="5400000">
            <a:off x="5786446" y="3500438"/>
            <a:ext cx="357190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 rot="5400000">
            <a:off x="6357950" y="4857760"/>
            <a:ext cx="500066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ole tekstowe 20"/>
          <p:cNvSpPr txBox="1"/>
          <p:nvPr/>
        </p:nvSpPr>
        <p:spPr>
          <a:xfrm>
            <a:off x="1500166" y="2928934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Wykrystalizowany osad + roztwór nad osadem</a:t>
            </a:r>
            <a:endParaRPr lang="pl-PL" sz="1600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5643570" y="264318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Argon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6143636" y="328612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Próżnia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24" name="pole tekstowe 23"/>
          <p:cNvSpPr txBox="1"/>
          <p:nvPr/>
        </p:nvSpPr>
        <p:spPr>
          <a:xfrm>
            <a:off x="6786578" y="4286256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Balonik z argonem</a:t>
            </a:r>
            <a:endParaRPr lang="pl-PL" sz="1600" dirty="0"/>
          </a:p>
        </p:txBody>
      </p:sp>
      <p:sp>
        <p:nvSpPr>
          <p:cNvPr id="25" name="pole tekstowe 24"/>
          <p:cNvSpPr txBox="1"/>
          <p:nvPr/>
        </p:nvSpPr>
        <p:spPr>
          <a:xfrm>
            <a:off x="2500298" y="4071942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err="1" smtClean="0"/>
              <a:t>Spiet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594</TotalTime>
  <Words>151</Words>
  <Application>Microsoft Office PowerPoint</Application>
  <PresentationFormat>Pokaz na ekranie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Miejski</vt:lpstr>
      <vt:lpstr>Otrzymywanie i krystalizacja difluoro(szczawiano)boranu litu do zastosowania jako elektrolitu w bateriach litowo-jonowych </vt:lpstr>
      <vt:lpstr>CEL I MYŚL PRZEWODNIA PROJEKTU</vt:lpstr>
      <vt:lpstr>Difluoro(szczawiano)boran litu</vt:lpstr>
      <vt:lpstr>Synteza difluoro(szczawiano)boranu litu</vt:lpstr>
      <vt:lpstr>Warunki syntnezy i ilości reagentów</vt:lpstr>
      <vt:lpstr>Układ reakcyjny</vt:lpstr>
      <vt:lpstr>Destylacja mieszaniny poreakcyjnej pod zmniejszonym ciśnieniem </vt:lpstr>
      <vt:lpstr>Rozdzielenie równomolowej mieszaniny soli</vt:lpstr>
      <vt:lpstr>Filtrowanie wykrystalizowanego osadu</vt:lpstr>
      <vt:lpstr>Temperatura topnienia</vt:lpstr>
      <vt:lpstr>Wyniki badań metodą IR</vt:lpstr>
      <vt:lpstr>Wyniki badań metodą 19F NMR</vt:lpstr>
      <vt:lpstr>Dziękuję za uwagę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Otrzymywanie i krystalizacja difluoro(szczawiano)boranu litu do zastosowania jako elektrolitu w bateriach   litowo-jonowych. </dc:title>
  <dc:creator>Ola</dc:creator>
  <cp:lastModifiedBy>Ola</cp:lastModifiedBy>
  <cp:revision>39</cp:revision>
  <dcterms:created xsi:type="dcterms:W3CDTF">2016-05-27T10:58:08Z</dcterms:created>
  <dcterms:modified xsi:type="dcterms:W3CDTF">2016-05-31T22:04:17Z</dcterms:modified>
</cp:coreProperties>
</file>