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0" r:id="rId9"/>
    <p:sldId id="26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61" autoAdjust="0"/>
  </p:normalViewPr>
  <p:slideViewPr>
    <p:cSldViewPr>
      <p:cViewPr>
        <p:scale>
          <a:sx n="66" d="100"/>
          <a:sy n="66" d="100"/>
        </p:scale>
        <p:origin x="-292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F41A-4291-446D-BA11-38DC57C24F08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19E5-3ADD-4660-AD8B-686D9DA8C1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61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19E5-3ADD-4660-AD8B-686D9DA8C1F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41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19E5-3ADD-4660-AD8B-686D9DA8C1F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2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19E5-3ADD-4660-AD8B-686D9DA8C1F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03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19E5-3ADD-4660-AD8B-686D9DA8C1F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69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19E5-3ADD-4660-AD8B-686D9DA8C1F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8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19E5-3ADD-4660-AD8B-686D9DA8C1F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06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19E5-3ADD-4660-AD8B-686D9DA8C1F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94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19E5-3ADD-4660-AD8B-686D9DA8C1F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08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19E5-3ADD-4660-AD8B-686D9DA8C1F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41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C76B9D0-D5B3-4255-93A7-50645BF387C8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0CFDD03-FAE1-4C5A-B5AF-60ABBE7610C3}" type="datetimeFigureOut">
              <a:rPr lang="pl-PL" smtClean="0"/>
              <a:t>2016-06-01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jpeg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9.emf"/><Relationship Id="rId5" Type="http://schemas.openxmlformats.org/officeDocument/2006/relationships/image" Target="../media/image23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8381" y="2215009"/>
            <a:ext cx="8208035" cy="1358007"/>
          </a:xfrm>
        </p:spPr>
        <p:txBody>
          <a:bodyPr/>
          <a:lstStyle/>
          <a:p>
            <a:pPr algn="just"/>
            <a:r>
              <a:rPr lang="pl-PL" sz="2400" dirty="0" smtClean="0"/>
              <a:t>Synteza i charakterystyka </a:t>
            </a:r>
            <a:r>
              <a:rPr lang="pl-PL" sz="2400" dirty="0" err="1" smtClean="0"/>
              <a:t>biokoniugatów</a:t>
            </a:r>
            <a:r>
              <a:rPr lang="pl-PL" sz="2400" dirty="0" smtClean="0"/>
              <a:t> </a:t>
            </a:r>
            <a:r>
              <a:rPr lang="pl-PL" sz="2400" dirty="0" err="1" smtClean="0"/>
              <a:t>nanocząstek</a:t>
            </a:r>
            <a:r>
              <a:rPr lang="pl-PL" sz="2400" dirty="0" smtClean="0"/>
              <a:t> złota z wybranymi ligandami do celowanej terapii  przeciwnowotworowej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9361040" cy="1881336"/>
          </a:xfrm>
        </p:spPr>
        <p:txBody>
          <a:bodyPr/>
          <a:lstStyle/>
          <a:p>
            <a:r>
              <a:rPr lang="pl-PL" dirty="0" smtClean="0">
                <a:latin typeface="+mj-lt"/>
              </a:rPr>
              <a:t>V Liceum Ogólnokształcące im. Księcia Józefa Poniatowskiego w Warszawie</a:t>
            </a:r>
          </a:p>
          <a:p>
            <a:r>
              <a:rPr lang="pl-PL" dirty="0" smtClean="0">
                <a:latin typeface="+mj-lt"/>
              </a:rPr>
              <a:t>Kierownik projektu: dr Agnieszka Więckowska</a:t>
            </a:r>
          </a:p>
          <a:p>
            <a:r>
              <a:rPr lang="pl-PL" dirty="0" smtClean="0">
                <a:latin typeface="+mj-lt"/>
              </a:rPr>
              <a:t>Opiekun: mgr Maciej Dzwonek</a:t>
            </a:r>
          </a:p>
          <a:p>
            <a:endParaRPr lang="pl-PL" dirty="0" smtClean="0">
              <a:latin typeface="+mj-lt"/>
            </a:endParaRPr>
          </a:p>
          <a:p>
            <a:pPr algn="ctr"/>
            <a:r>
              <a:rPr lang="pl-PL" dirty="0" smtClean="0">
                <a:latin typeface="+mj-lt"/>
              </a:rPr>
              <a:t>Warszawa, 2016</a:t>
            </a:r>
          </a:p>
          <a:p>
            <a:endParaRPr lang="pl-PL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5981"/>
            <a:ext cx="2555329" cy="226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38" y="-242287"/>
            <a:ext cx="3275409" cy="237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83568" y="3861048"/>
            <a:ext cx="7543800" cy="679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 smtClean="0"/>
              <a:t>Julia Ragus</a:t>
            </a:r>
            <a:endParaRPr lang="pl-PL" sz="3200" dirty="0"/>
          </a:p>
        </p:txBody>
      </p:sp>
      <p:pic>
        <p:nvPicPr>
          <p:cNvPr id="4" name="Picture 2" descr="C:\Users\MDzwonek\Desktop\ksieciuni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95" y="227012"/>
            <a:ext cx="1644005" cy="21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908720"/>
          </a:xfrm>
        </p:spPr>
        <p:txBody>
          <a:bodyPr/>
          <a:lstStyle/>
          <a:p>
            <a:r>
              <a:rPr lang="pl-PL" sz="2800" dirty="0" smtClean="0"/>
              <a:t>Co to są </a:t>
            </a:r>
            <a:r>
              <a:rPr lang="pl-PL" sz="2800" dirty="0" err="1" smtClean="0"/>
              <a:t>nanocząstki</a:t>
            </a:r>
            <a:r>
              <a:rPr lang="pl-PL" sz="2800" dirty="0" smtClean="0"/>
              <a:t> złota</a:t>
            </a:r>
            <a:endParaRPr lang="pl-PL" sz="2800" dirty="0"/>
          </a:p>
        </p:txBody>
      </p:sp>
      <p:pic>
        <p:nvPicPr>
          <p:cNvPr id="4" name="Picture 4" descr="The Lycurgus c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45243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779912" y="4509120"/>
            <a:ext cx="44773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dirty="0">
                <a:solidFill>
                  <a:schemeClr val="tx2"/>
                </a:solidFill>
                <a:latin typeface="+mj-lt"/>
              </a:rPr>
              <a:t>Puchar </a:t>
            </a:r>
            <a:r>
              <a:rPr lang="pl-PL" altLang="en-US" dirty="0" err="1">
                <a:solidFill>
                  <a:schemeClr val="tx2"/>
                </a:solidFill>
                <a:latin typeface="+mj-lt"/>
              </a:rPr>
              <a:t>Likurgusa</a:t>
            </a:r>
            <a:r>
              <a:rPr lang="pl-PL" altLang="en-US" dirty="0">
                <a:solidFill>
                  <a:schemeClr val="tx2"/>
                </a:solidFill>
                <a:latin typeface="+mj-lt"/>
              </a:rPr>
              <a:t> (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Lycurgus Cup</a:t>
            </a:r>
            <a:r>
              <a:rPr lang="pl-PL" altLang="en-US" dirty="0">
                <a:solidFill>
                  <a:schemeClr val="tx2"/>
                </a:solidFill>
                <a:latin typeface="+mj-lt"/>
              </a:rPr>
              <a:t>)</a:t>
            </a:r>
            <a:br>
              <a:rPr lang="pl-PL" altLang="en-US" dirty="0">
                <a:solidFill>
                  <a:schemeClr val="tx2"/>
                </a:solidFill>
                <a:latin typeface="+mj-lt"/>
              </a:rPr>
            </a:br>
            <a:r>
              <a:rPr lang="pl-PL" altLang="en-US" dirty="0">
                <a:solidFill>
                  <a:schemeClr val="tx2"/>
                </a:solidFill>
                <a:latin typeface="+mj-lt"/>
              </a:rPr>
              <a:t>szkło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; </a:t>
            </a:r>
            <a:r>
              <a:rPr lang="pl-PL" altLang="en-US" dirty="0">
                <a:solidFill>
                  <a:schemeClr val="tx2"/>
                </a:solidFill>
                <a:latin typeface="+mj-lt"/>
              </a:rPr>
              <a:t>Muzeum Brytyjskie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; </a:t>
            </a:r>
            <a:r>
              <a:rPr lang="pl-PL" altLang="en-US" dirty="0" smtClean="0">
                <a:solidFill>
                  <a:schemeClr val="tx2"/>
                </a:solidFill>
                <a:latin typeface="+mj-lt"/>
              </a:rPr>
              <a:t>IV </a:t>
            </a:r>
            <a:r>
              <a:rPr lang="pl-PL" altLang="en-US" dirty="0">
                <a:solidFill>
                  <a:schemeClr val="tx2"/>
                </a:solidFill>
                <a:latin typeface="+mj-lt"/>
              </a:rPr>
              <a:t>wiek naszej ery</a:t>
            </a:r>
            <a:br>
              <a:rPr lang="pl-PL" altLang="en-US" dirty="0">
                <a:solidFill>
                  <a:schemeClr val="tx2"/>
                </a:solidFill>
                <a:latin typeface="+mj-lt"/>
              </a:rPr>
            </a:br>
            <a:r>
              <a:rPr lang="pl-PL" altLang="en-US" dirty="0">
                <a:solidFill>
                  <a:schemeClr val="tx2"/>
                </a:solidFill>
                <a:latin typeface="+mj-lt"/>
              </a:rPr>
              <a:t/>
            </a:r>
            <a:br>
              <a:rPr lang="pl-PL" altLang="en-US" dirty="0">
                <a:solidFill>
                  <a:schemeClr val="tx2"/>
                </a:solidFill>
                <a:latin typeface="+mj-lt"/>
              </a:rPr>
            </a:br>
            <a:r>
              <a:rPr lang="pl-PL" altLang="en-US" sz="1600" b="1" i="1" dirty="0">
                <a:solidFill>
                  <a:schemeClr val="tx2"/>
                </a:solidFill>
                <a:latin typeface="+mj-lt"/>
              </a:rPr>
              <a:t>Zawartość nanocząstek Au ok. 40ppm,</a:t>
            </a:r>
            <a:br>
              <a:rPr lang="pl-PL" altLang="en-US" sz="1600" b="1" i="1" dirty="0">
                <a:solidFill>
                  <a:schemeClr val="tx2"/>
                </a:solidFill>
                <a:latin typeface="+mj-lt"/>
              </a:rPr>
            </a:br>
            <a:r>
              <a:rPr lang="pl-PL" altLang="en-US" sz="1600" b="1" i="1" dirty="0">
                <a:solidFill>
                  <a:schemeClr val="tx2"/>
                </a:solidFill>
                <a:latin typeface="+mj-lt"/>
              </a:rPr>
              <a:t>pasmo absorpcji ok. 520nm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3" descr="C:\Users\Maciej\Desktop\Seminarium\Zoto_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96853"/>
            <a:ext cx="2925737" cy="21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1" y="1194717"/>
            <a:ext cx="3154965" cy="302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1008112" cy="854968"/>
          </a:xfrm>
        </p:spPr>
        <p:txBody>
          <a:bodyPr/>
          <a:lstStyle/>
          <a:p>
            <a:r>
              <a:rPr lang="pl-PL" sz="2800" dirty="0" smtClean="0"/>
              <a:t>Cel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836712"/>
            <a:ext cx="8460432" cy="1080120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l-PL" dirty="0" smtClean="0">
                <a:latin typeface="+mj-lt"/>
              </a:rPr>
              <a:t>Nasze badania są istotne ze </a:t>
            </a:r>
            <a:r>
              <a:rPr lang="pl-PL" dirty="0">
                <a:latin typeface="+mj-lt"/>
              </a:rPr>
              <a:t>względu na możliwość zastosowania </a:t>
            </a:r>
            <a:r>
              <a:rPr lang="pl-PL" dirty="0" smtClean="0">
                <a:latin typeface="+mj-lt"/>
              </a:rPr>
              <a:t>modyfikowanych </a:t>
            </a:r>
            <a:r>
              <a:rPr lang="pl-PL" dirty="0" err="1" smtClean="0">
                <a:latin typeface="+mj-lt"/>
              </a:rPr>
              <a:t>nanocząstek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złota </a:t>
            </a:r>
            <a:r>
              <a:rPr lang="pl-PL" dirty="0" smtClean="0">
                <a:latin typeface="+mj-lt"/>
              </a:rPr>
              <a:t>do </a:t>
            </a:r>
            <a:r>
              <a:rPr lang="pl-PL" dirty="0">
                <a:latin typeface="+mj-lt"/>
              </a:rPr>
              <a:t>celowanej terapii </a:t>
            </a:r>
            <a:r>
              <a:rPr lang="pl-PL" dirty="0" smtClean="0">
                <a:latin typeface="+mj-lt"/>
              </a:rPr>
              <a:t>przeciwnowotworowej</a:t>
            </a:r>
            <a:r>
              <a:rPr lang="pl-PL" dirty="0">
                <a:latin typeface="+mj-lt"/>
              </a:rPr>
              <a:t>.</a:t>
            </a:r>
          </a:p>
          <a:p>
            <a:pPr marL="114300" indent="0" algn="just">
              <a:buNone/>
            </a:pPr>
            <a:endParaRPr lang="pl-PL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77" y="3356992"/>
            <a:ext cx="499268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61140" y="2276872"/>
            <a:ext cx="8155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+mj-lt"/>
              </a:rPr>
              <a:t>Zakotwiczone </a:t>
            </a:r>
            <a:r>
              <a:rPr lang="pl-PL" dirty="0">
                <a:latin typeface="+mj-lt"/>
              </a:rPr>
              <a:t>w błonie komórkowej białko </a:t>
            </a:r>
            <a:r>
              <a:rPr lang="pl-PL" dirty="0" smtClean="0">
                <a:latin typeface="+mj-lt"/>
              </a:rPr>
              <a:t>o </a:t>
            </a:r>
            <a:r>
              <a:rPr lang="pl-PL" dirty="0">
                <a:latin typeface="+mj-lt"/>
              </a:rPr>
              <a:t>wysokim powinowactwie do kwasu </a:t>
            </a:r>
            <a:r>
              <a:rPr lang="pl-PL" dirty="0" smtClean="0">
                <a:latin typeface="+mj-lt"/>
              </a:rPr>
              <a:t>foliowego  - </a:t>
            </a:r>
            <a:r>
              <a:rPr lang="pl-PL" dirty="0">
                <a:latin typeface="+mj-lt"/>
              </a:rPr>
              <a:t>receptor FRα ulega </a:t>
            </a:r>
            <a:r>
              <a:rPr lang="pl-PL" dirty="0" err="1">
                <a:latin typeface="+mj-lt"/>
              </a:rPr>
              <a:t>nadekspresji</a:t>
            </a:r>
            <a:r>
              <a:rPr lang="pl-PL" dirty="0">
                <a:latin typeface="+mj-lt"/>
              </a:rPr>
              <a:t> na wielu ludzkich nabłonkach komórek nowotworowych tj.: rak jajnika, nerki, macicy, okrężnicy, płuc, </a:t>
            </a:r>
            <a:r>
              <a:rPr lang="pl-PL" dirty="0" smtClean="0">
                <a:latin typeface="+mj-lt"/>
              </a:rPr>
              <a:t>piersi.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34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5" y="3865964"/>
            <a:ext cx="4338229" cy="29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976842" cy="936104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Synt</a:t>
            </a:r>
            <a:r>
              <a:rPr lang="pl-PL" sz="2800" dirty="0" err="1" smtClean="0"/>
              <a:t>eza</a:t>
            </a:r>
            <a:r>
              <a:rPr lang="en-US" sz="2800" dirty="0" smtClean="0"/>
              <a:t> </a:t>
            </a:r>
            <a:r>
              <a:rPr lang="pl-PL" sz="2800" dirty="0" smtClean="0"/>
              <a:t>złotych nanocząstek zabezpieczonych </a:t>
            </a:r>
            <a:r>
              <a:rPr lang="pl-PL" sz="2800" dirty="0" err="1" smtClean="0"/>
              <a:t>tiolem</a:t>
            </a:r>
            <a:endParaRPr lang="en-US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36096" y="409855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 Narrow" panose="020B0606020202030204" pitchFamily="34" charset="0"/>
              </a:rPr>
              <a:t>TOAB </a:t>
            </a:r>
            <a:r>
              <a:rPr lang="pl-PL" sz="1600" dirty="0">
                <a:latin typeface="Arial Narrow" panose="020B0606020202030204" pitchFamily="34" charset="0"/>
              </a:rPr>
              <a:t>– </a:t>
            </a:r>
            <a:r>
              <a:rPr lang="pl-PL" sz="1600" dirty="0" smtClean="0">
                <a:latin typeface="Arial Narrow" panose="020B0606020202030204" pitchFamily="34" charset="0"/>
              </a:rPr>
              <a:t>bromek </a:t>
            </a:r>
            <a:r>
              <a:rPr lang="pl-PL" sz="1600" dirty="0" err="1" smtClean="0">
                <a:latin typeface="Arial Narrow" panose="020B0606020202030204" pitchFamily="34" charset="0"/>
              </a:rPr>
              <a:t>tetraoktyloamoniowy</a:t>
            </a:r>
            <a:endParaRPr lang="pl-PL" sz="1600" dirty="0">
              <a:latin typeface="Arial Narrow" panose="020B0606020202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851920" y="659735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 Narrow" panose="020B0606020202030204" pitchFamily="34" charset="0"/>
              </a:rPr>
              <a:t>Zhao</a:t>
            </a:r>
            <a:r>
              <a:rPr lang="pl-PL" sz="1200" i="1" dirty="0" smtClean="0">
                <a:latin typeface="Arial Narrow" panose="020B0606020202030204" pitchFamily="34" charset="0"/>
              </a:rPr>
              <a:t> P.</a:t>
            </a:r>
            <a:r>
              <a:rPr lang="en-US" sz="1200" i="1" dirty="0" smtClean="0">
                <a:latin typeface="Arial Narrow" panose="020B0606020202030204" pitchFamily="34" charset="0"/>
              </a:rPr>
              <a:t>, Li</a:t>
            </a:r>
            <a:r>
              <a:rPr lang="pl-PL" sz="1200" i="1" dirty="0" smtClean="0">
                <a:latin typeface="Arial Narrow" panose="020B0606020202030204" pitchFamily="34" charset="0"/>
              </a:rPr>
              <a:t> N.</a:t>
            </a:r>
            <a:r>
              <a:rPr lang="en-US" sz="1200" i="1" dirty="0" smtClean="0">
                <a:latin typeface="Arial Narrow" panose="020B0606020202030204" pitchFamily="34" charset="0"/>
              </a:rPr>
              <a:t>, </a:t>
            </a:r>
            <a:r>
              <a:rPr lang="en-US" sz="1200" i="1" dirty="0" err="1" smtClean="0">
                <a:latin typeface="Arial Narrow" panose="020B0606020202030204" pitchFamily="34" charset="0"/>
              </a:rPr>
              <a:t>Astruc</a:t>
            </a:r>
            <a:r>
              <a:rPr lang="pl-PL" sz="1200" i="1" dirty="0" smtClean="0">
                <a:latin typeface="Arial Narrow" panose="020B0606020202030204" pitchFamily="34" charset="0"/>
              </a:rPr>
              <a:t> D.</a:t>
            </a:r>
            <a:r>
              <a:rPr lang="en-US" sz="1200" i="1" dirty="0" smtClean="0">
                <a:latin typeface="Arial Narrow" panose="020B0606020202030204" pitchFamily="34" charset="0"/>
              </a:rPr>
              <a:t>,  </a:t>
            </a:r>
            <a:r>
              <a:rPr lang="en-US" sz="1200" i="1" dirty="0">
                <a:latin typeface="Arial Narrow" panose="020B0606020202030204" pitchFamily="34" charset="0"/>
              </a:rPr>
              <a:t>Coordination Chemistry Reviews</a:t>
            </a:r>
            <a:r>
              <a:rPr lang="pl-PL" sz="1200" i="1" dirty="0">
                <a:latin typeface="Arial Narrow" panose="020B0606020202030204" pitchFamily="34" charset="0"/>
              </a:rPr>
              <a:t> </a:t>
            </a:r>
            <a:r>
              <a:rPr lang="en-US" sz="1200" i="1" dirty="0">
                <a:latin typeface="Arial Narrow" panose="020B0606020202030204" pitchFamily="34" charset="0"/>
              </a:rPr>
              <a:t>257 </a:t>
            </a:r>
            <a:r>
              <a:rPr lang="en-US" sz="1200" b="1" i="1" dirty="0">
                <a:latin typeface="Arial Narrow" panose="020B0606020202030204" pitchFamily="34" charset="0"/>
              </a:rPr>
              <a:t>(2013</a:t>
            </a:r>
            <a:r>
              <a:rPr lang="en-US" sz="1200" i="1" dirty="0">
                <a:latin typeface="Arial Narrow" panose="020B0606020202030204" pitchFamily="34" charset="0"/>
              </a:rPr>
              <a:t>) 638-665</a:t>
            </a:r>
          </a:p>
          <a:p>
            <a:endParaRPr lang="pl-PL" sz="1200" i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08378"/>
            <a:ext cx="8280920" cy="3140702"/>
          </a:xfrm>
          <a:prstGeom prst="rect">
            <a:avLst/>
          </a:prstGeom>
        </p:spPr>
      </p:pic>
      <p:pic>
        <p:nvPicPr>
          <p:cNvPr id="11" name="Picture 19" descr="E:\DCIM\100LGDSC\CAM0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47" y="4210021"/>
            <a:ext cx="1090909" cy="23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15" y="4571318"/>
            <a:ext cx="2112873" cy="195322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372200" y="53012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/>
              <a:t>AuNP</a:t>
            </a:r>
            <a:endParaRPr lang="pl-PL" sz="2800" b="1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2915816" y="5013176"/>
            <a:ext cx="0" cy="8112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1619673" y="4632067"/>
            <a:ext cx="360039" cy="38110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259632" y="4354324"/>
            <a:ext cx="360040" cy="27774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8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034680" cy="922114"/>
          </a:xfrm>
        </p:spPr>
        <p:txBody>
          <a:bodyPr/>
          <a:lstStyle/>
          <a:p>
            <a:r>
              <a:rPr lang="pl-PL" sz="2800" dirty="0" smtClean="0"/>
              <a:t>Modyfikacje syntez</a:t>
            </a:r>
            <a:endParaRPr lang="pl-PL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88180"/>
              </p:ext>
            </p:extLst>
          </p:nvPr>
        </p:nvGraphicFramePr>
        <p:xfrm>
          <a:off x="107504" y="1412776"/>
          <a:ext cx="8208912" cy="254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577"/>
                <a:gridCol w="2038299"/>
                <a:gridCol w="1913945"/>
                <a:gridCol w="1875947"/>
                <a:gridCol w="1733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L.p.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Użyty </a:t>
                      </a:r>
                      <a:r>
                        <a:rPr lang="pl-PL" dirty="0" err="1" smtClean="0">
                          <a:latin typeface="+mj-lt"/>
                        </a:rPr>
                        <a:t>tiol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Faza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Rozpuszczalnik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Metoda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1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1-heksanotiol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Organiczna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Toluen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Dwufazowa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</a:tr>
              <a:tr h="62647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2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1-heksanotiol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Organiczna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latin typeface="+mj-lt"/>
                        </a:rPr>
                        <a:t>Tetrahydrofuran</a:t>
                      </a:r>
                      <a:r>
                        <a:rPr lang="pl-PL" dirty="0" smtClean="0">
                          <a:latin typeface="+mj-lt"/>
                        </a:rPr>
                        <a:t> (THF)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Jednofazowa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3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latin typeface="+mj-lt"/>
                        </a:rPr>
                        <a:t>Etanotiol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Organiczna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THF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Jednofazowa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</a:tr>
              <a:tr h="42643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4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1-propanotiol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Organiczna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THF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Jednofazowa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5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1-propanotiol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Organiczna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toluen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Dwufazowa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16" name="Łącznik prosty ze strzałką 115"/>
          <p:cNvCxnSpPr/>
          <p:nvPr/>
        </p:nvCxnSpPr>
        <p:spPr>
          <a:xfrm flipV="1">
            <a:off x="4473831" y="5729305"/>
            <a:ext cx="253774" cy="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ze strzałką 116"/>
          <p:cNvCxnSpPr/>
          <p:nvPr/>
        </p:nvCxnSpPr>
        <p:spPr>
          <a:xfrm flipV="1">
            <a:off x="6637046" y="5729303"/>
            <a:ext cx="253774" cy="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upa 125"/>
          <p:cNvGrpSpPr/>
          <p:nvPr/>
        </p:nvGrpSpPr>
        <p:grpSpPr>
          <a:xfrm>
            <a:off x="207660" y="4405889"/>
            <a:ext cx="7882139" cy="2250184"/>
            <a:chOff x="207660" y="4405889"/>
            <a:chExt cx="7882139" cy="2250184"/>
          </a:xfrm>
        </p:grpSpPr>
        <p:pic>
          <p:nvPicPr>
            <p:cNvPr id="109" name="Obraz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032" y="4581128"/>
              <a:ext cx="1066767" cy="2038252"/>
            </a:xfrm>
            <a:prstGeom prst="rect">
              <a:avLst/>
            </a:prstGeom>
          </p:spPr>
        </p:pic>
        <p:pic>
          <p:nvPicPr>
            <p:cNvPr id="110" name="Obraz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465" y="4405889"/>
              <a:ext cx="1395099" cy="2101591"/>
            </a:xfrm>
            <a:prstGeom prst="rect">
              <a:avLst/>
            </a:prstGeom>
          </p:spPr>
        </p:pic>
        <p:pic>
          <p:nvPicPr>
            <p:cNvPr id="111" name="Obraz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441" y="4554483"/>
              <a:ext cx="1429302" cy="2101590"/>
            </a:xfrm>
            <a:prstGeom prst="rect">
              <a:avLst/>
            </a:prstGeom>
          </p:spPr>
        </p:pic>
        <p:pic>
          <p:nvPicPr>
            <p:cNvPr id="112" name="Obraz 1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76" y="4596060"/>
              <a:ext cx="1038743" cy="2002757"/>
            </a:xfrm>
            <a:prstGeom prst="rect">
              <a:avLst/>
            </a:prstGeom>
          </p:spPr>
        </p:pic>
        <p:pic>
          <p:nvPicPr>
            <p:cNvPr id="113" name="Obraz 1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60" y="4643271"/>
              <a:ext cx="569814" cy="1782305"/>
            </a:xfrm>
            <a:prstGeom prst="rect">
              <a:avLst/>
            </a:prstGeom>
          </p:spPr>
        </p:pic>
        <p:cxnSp>
          <p:nvCxnSpPr>
            <p:cNvPr id="114" name="Łącznik prosty ze strzałką 113"/>
            <p:cNvCxnSpPr/>
            <p:nvPr/>
          </p:nvCxnSpPr>
          <p:spPr>
            <a:xfrm flipV="1">
              <a:off x="919051" y="5739896"/>
              <a:ext cx="253774" cy="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y ze strzałką 114"/>
            <p:cNvCxnSpPr/>
            <p:nvPr/>
          </p:nvCxnSpPr>
          <p:spPr>
            <a:xfrm flipV="1">
              <a:off x="2543109" y="5739896"/>
              <a:ext cx="253774" cy="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Prostokąt 117"/>
            <p:cNvSpPr/>
            <p:nvPr/>
          </p:nvSpPr>
          <p:spPr>
            <a:xfrm>
              <a:off x="936592" y="5323250"/>
              <a:ext cx="2932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i="1" dirty="0" smtClean="0"/>
                <a:t>1</a:t>
              </a:r>
              <a:endParaRPr lang="pl-PL" b="1" i="1" dirty="0"/>
            </a:p>
          </p:txBody>
        </p:sp>
        <p:sp>
          <p:nvSpPr>
            <p:cNvPr id="119" name="Prostokąt 118"/>
            <p:cNvSpPr/>
            <p:nvPr/>
          </p:nvSpPr>
          <p:spPr>
            <a:xfrm>
              <a:off x="2534109" y="5360756"/>
              <a:ext cx="2932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i="1" dirty="0" smtClean="0"/>
                <a:t>2</a:t>
              </a:r>
              <a:endParaRPr lang="pl-PL" b="1" i="1" dirty="0"/>
            </a:p>
          </p:txBody>
        </p:sp>
        <p:sp>
          <p:nvSpPr>
            <p:cNvPr id="120" name="Prostokąt 119"/>
            <p:cNvSpPr/>
            <p:nvPr/>
          </p:nvSpPr>
          <p:spPr>
            <a:xfrm>
              <a:off x="4486625" y="5360756"/>
              <a:ext cx="2932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i="1" dirty="0" smtClean="0"/>
                <a:t>3</a:t>
              </a:r>
              <a:endParaRPr lang="pl-PL" b="1" i="1" dirty="0"/>
            </a:p>
          </p:txBody>
        </p:sp>
        <p:sp>
          <p:nvSpPr>
            <p:cNvPr id="121" name="Prostokąt 120"/>
            <p:cNvSpPr/>
            <p:nvPr/>
          </p:nvSpPr>
          <p:spPr>
            <a:xfrm>
              <a:off x="6644402" y="5350163"/>
              <a:ext cx="2932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i="1" dirty="0" smtClean="0"/>
                <a:t>4</a:t>
              </a:r>
              <a:endParaRPr lang="pl-PL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7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pl-PL" sz="2800" dirty="0"/>
              <a:t>Modyfikacje syntez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880547"/>
              </p:ext>
            </p:extLst>
          </p:nvPr>
        </p:nvGraphicFramePr>
        <p:xfrm>
          <a:off x="107504" y="996530"/>
          <a:ext cx="8208911" cy="525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047"/>
                <a:gridCol w="1680539"/>
                <a:gridCol w="1335554"/>
                <a:gridCol w="1920873"/>
                <a:gridCol w="1763898"/>
              </a:tblGrid>
              <a:tr h="570895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L.p.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Użyty </a:t>
                      </a:r>
                      <a:r>
                        <a:rPr lang="pl-PL" dirty="0" err="1" smtClean="0">
                          <a:latin typeface="+mj-lt"/>
                        </a:rPr>
                        <a:t>tiol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Faza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Środowisko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Rozpuszczalnik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66253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1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pl-PL" dirty="0" err="1" smtClean="0">
                          <a:latin typeface="+mj-lt"/>
                        </a:rPr>
                        <a:t>Cysteamina</a:t>
                      </a:r>
                      <a:endParaRPr lang="pl-PL" dirty="0" smtClean="0">
                        <a:latin typeface="+mj-lt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Wodna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HCl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THF/ H</a:t>
                      </a:r>
                      <a:r>
                        <a:rPr lang="pl-PL" baseline="-25000" dirty="0" smtClean="0">
                          <a:latin typeface="+mj-lt"/>
                        </a:rPr>
                        <a:t>2</a:t>
                      </a:r>
                      <a:r>
                        <a:rPr lang="pl-PL" dirty="0" smtClean="0">
                          <a:latin typeface="+mj-lt"/>
                        </a:rPr>
                        <a:t>0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2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499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KOH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3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373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H</a:t>
                      </a:r>
                      <a:r>
                        <a:rPr lang="pl-PL" baseline="-25000" dirty="0" smtClean="0">
                          <a:latin typeface="+mj-lt"/>
                        </a:rPr>
                        <a:t>2</a:t>
                      </a:r>
                      <a:r>
                        <a:rPr lang="pl-PL" dirty="0" smtClean="0">
                          <a:latin typeface="+mj-lt"/>
                        </a:rPr>
                        <a:t>O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4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543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CH</a:t>
                      </a:r>
                      <a:r>
                        <a:rPr lang="pl-PL" baseline="-25000" dirty="0" smtClean="0">
                          <a:latin typeface="+mj-lt"/>
                        </a:rPr>
                        <a:t>3</a:t>
                      </a:r>
                      <a:r>
                        <a:rPr lang="pl-PL" dirty="0" smtClean="0">
                          <a:latin typeface="+mj-lt"/>
                        </a:rPr>
                        <a:t>OH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67512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5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pl-PL" dirty="0" err="1" smtClean="0">
                          <a:latin typeface="+mj-lt"/>
                        </a:rPr>
                        <a:t>Glutation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Wodna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HCl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THF/H</a:t>
                      </a:r>
                      <a:r>
                        <a:rPr lang="pl-PL" baseline="-25000" dirty="0" smtClean="0">
                          <a:latin typeface="+mj-lt"/>
                        </a:rPr>
                        <a:t>2</a:t>
                      </a:r>
                      <a:r>
                        <a:rPr lang="pl-PL" dirty="0" smtClean="0">
                          <a:latin typeface="+mj-lt"/>
                        </a:rPr>
                        <a:t>0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67512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6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KOH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67512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7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H</a:t>
                      </a:r>
                      <a:r>
                        <a:rPr lang="pl-PL" baseline="-25000" dirty="0" smtClean="0">
                          <a:latin typeface="+mj-lt"/>
                        </a:rPr>
                        <a:t>2</a:t>
                      </a:r>
                      <a:r>
                        <a:rPr lang="pl-PL" dirty="0" smtClean="0">
                          <a:latin typeface="+mj-lt"/>
                        </a:rPr>
                        <a:t>O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67512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8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CH</a:t>
                      </a:r>
                      <a:r>
                        <a:rPr lang="pl-PL" baseline="-25000" dirty="0" smtClean="0">
                          <a:latin typeface="+mj-lt"/>
                        </a:rPr>
                        <a:t>3</a:t>
                      </a:r>
                      <a:r>
                        <a:rPr lang="pl-PL" dirty="0" smtClean="0">
                          <a:latin typeface="+mj-lt"/>
                        </a:rPr>
                        <a:t>OH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67512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9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Kwas</a:t>
                      </a:r>
                      <a:r>
                        <a:rPr lang="pl-PL" baseline="0" dirty="0" smtClean="0">
                          <a:latin typeface="+mj-lt"/>
                        </a:rPr>
                        <a:t> p-MBA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Wodna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HCl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THF/H</a:t>
                      </a:r>
                      <a:r>
                        <a:rPr lang="pl-PL" baseline="-25000" dirty="0" smtClean="0">
                          <a:latin typeface="+mj-lt"/>
                        </a:rPr>
                        <a:t>2</a:t>
                      </a:r>
                      <a:r>
                        <a:rPr lang="pl-PL" dirty="0" smtClean="0">
                          <a:latin typeface="+mj-lt"/>
                        </a:rPr>
                        <a:t>0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67512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10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KOH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67512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11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H</a:t>
                      </a:r>
                      <a:r>
                        <a:rPr lang="pl-PL" baseline="-25000" dirty="0" smtClean="0">
                          <a:latin typeface="+mj-lt"/>
                        </a:rPr>
                        <a:t>2</a:t>
                      </a:r>
                      <a:r>
                        <a:rPr lang="pl-PL" dirty="0" smtClean="0">
                          <a:latin typeface="+mj-lt"/>
                        </a:rPr>
                        <a:t>O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67512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12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CH</a:t>
                      </a:r>
                      <a:r>
                        <a:rPr lang="pl-PL" baseline="-25000" dirty="0" smtClean="0">
                          <a:latin typeface="+mj-lt"/>
                        </a:rPr>
                        <a:t>3</a:t>
                      </a:r>
                      <a:r>
                        <a:rPr lang="pl-PL" dirty="0" smtClean="0">
                          <a:latin typeface="+mj-lt"/>
                        </a:rPr>
                        <a:t>OH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MDzwonek\Desktop\240px-Cysteamine-2D-skele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79091"/>
            <a:ext cx="1489224" cy="4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Dzwonek\Desktop\240px-Glutath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89078"/>
            <a:ext cx="1627932" cy="4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Dzwonek\Desktop\M2524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81" y="5440363"/>
            <a:ext cx="1112838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775" y="188640"/>
            <a:ext cx="4536504" cy="86409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Modyfikacja kwasu foliowego</a:t>
            </a:r>
            <a:endParaRPr lang="pl-PL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5544616" cy="516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7504" y="6488668"/>
            <a:ext cx="443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P. Chan et al., </a:t>
            </a:r>
            <a:r>
              <a:rPr lang="pl-PL" dirty="0" err="1" smtClean="0"/>
              <a:t>Biomaterials</a:t>
            </a:r>
            <a:r>
              <a:rPr lang="pl-PL" dirty="0" smtClean="0"/>
              <a:t> 28 (2007) 540-549</a:t>
            </a:r>
            <a:endParaRPr lang="pl-PL" dirty="0"/>
          </a:p>
        </p:txBody>
      </p:sp>
      <p:pic>
        <p:nvPicPr>
          <p:cNvPr id="6" name="Picture 3" descr="C:\Users\MDzwonek\Desktop\Prezentacja Renatowa\Folic_acid_cryst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22" y="188641"/>
            <a:ext cx="19975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72878" y="3901458"/>
            <a:ext cx="2669468" cy="792088"/>
          </a:xfrm>
        </p:spPr>
        <p:txBody>
          <a:bodyPr/>
          <a:lstStyle/>
          <a:p>
            <a:r>
              <a:rPr lang="pl-PL" sz="2800" dirty="0" smtClean="0"/>
              <a:t>Co planuję dalej ?</a:t>
            </a:r>
            <a:endParaRPr lang="pl-PL" sz="2800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88248"/>
              </p:ext>
            </p:extLst>
          </p:nvPr>
        </p:nvGraphicFramePr>
        <p:xfrm>
          <a:off x="395536" y="3262976"/>
          <a:ext cx="4963592" cy="347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Graph" r:id="rId4" imgW="4181760" imgH="2930400" progId="Origin50.Graph">
                  <p:embed/>
                </p:oleObj>
              </mc:Choice>
              <mc:Fallback>
                <p:oleObj name="Graph" r:id="rId4" imgW="4181760" imgH="2930400" progId="Origin50.Graph">
                  <p:embed/>
                  <p:pic>
                    <p:nvPicPr>
                      <p:cNvPr id="0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262976"/>
                        <a:ext cx="4963592" cy="347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07142"/>
            <a:ext cx="2160240" cy="2034226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36512" y="4462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dirty="0" smtClean="0"/>
              <a:t>Synteza </a:t>
            </a:r>
            <a:r>
              <a:rPr lang="pl-PL" sz="2600" dirty="0" err="1" smtClean="0"/>
              <a:t>nanocząstek</a:t>
            </a:r>
            <a:r>
              <a:rPr lang="pl-PL" sz="2600" dirty="0" smtClean="0"/>
              <a:t> złota modyfikowanych kwasem foliowym</a:t>
            </a:r>
            <a:endParaRPr lang="pl-PL" sz="2600" dirty="0"/>
          </a:p>
        </p:txBody>
      </p:sp>
      <p:pic>
        <p:nvPicPr>
          <p:cNvPr id="2058" name="Picture 10" descr="C:\Users\MDzwonek\Desktop\CAM001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904528"/>
            <a:ext cx="22682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0" name="Grupa 2049"/>
          <p:cNvGrpSpPr/>
          <p:nvPr/>
        </p:nvGrpSpPr>
        <p:grpSpPr>
          <a:xfrm>
            <a:off x="66657" y="1200239"/>
            <a:ext cx="5228006" cy="1652697"/>
            <a:chOff x="66657" y="980728"/>
            <a:chExt cx="5228006" cy="1652697"/>
          </a:xfrm>
        </p:grpSpPr>
        <p:grpSp>
          <p:nvGrpSpPr>
            <p:cNvPr id="2049" name="Grupa 2048"/>
            <p:cNvGrpSpPr/>
            <p:nvPr/>
          </p:nvGrpSpPr>
          <p:grpSpPr>
            <a:xfrm>
              <a:off x="66657" y="980728"/>
              <a:ext cx="5228006" cy="1652697"/>
              <a:chOff x="66657" y="869087"/>
              <a:chExt cx="5228006" cy="1652697"/>
            </a:xfrm>
          </p:grpSpPr>
          <p:grpSp>
            <p:nvGrpSpPr>
              <p:cNvPr id="7" name="Grupa 6"/>
              <p:cNvGrpSpPr/>
              <p:nvPr/>
            </p:nvGrpSpPr>
            <p:grpSpPr>
              <a:xfrm>
                <a:off x="66657" y="1124744"/>
                <a:ext cx="900000" cy="906487"/>
                <a:chOff x="786364" y="14330199"/>
                <a:chExt cx="2814261" cy="2808005"/>
              </a:xfrm>
            </p:grpSpPr>
            <p:pic>
              <p:nvPicPr>
                <p:cNvPr id="9" name="Picture 179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6364" y="14330199"/>
                  <a:ext cx="2814261" cy="28080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pole tekstowe 9"/>
                <p:cNvSpPr txBox="1"/>
                <p:nvPr/>
              </p:nvSpPr>
              <p:spPr>
                <a:xfrm>
                  <a:off x="1476361" y="15308387"/>
                  <a:ext cx="1616530" cy="858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Au</a:t>
                  </a:r>
                  <a:r>
                    <a:rPr lang="pl-PL" sz="1200" baseline="30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3+</a:t>
                  </a:r>
                </a:p>
              </p:txBody>
            </p:sp>
          </p:grpSp>
          <p:cxnSp>
            <p:nvCxnSpPr>
              <p:cNvPr id="12" name="Łącznik prosty ze strzałką 11"/>
              <p:cNvCxnSpPr/>
              <p:nvPr/>
            </p:nvCxnSpPr>
            <p:spPr>
              <a:xfrm>
                <a:off x="979225" y="1564101"/>
                <a:ext cx="1271438" cy="1492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065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9802" y="1108410"/>
                <a:ext cx="667323" cy="213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6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666" y="1747501"/>
                <a:ext cx="1436735" cy="317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" name="Grupa 12"/>
              <p:cNvGrpSpPr/>
              <p:nvPr/>
            </p:nvGrpSpPr>
            <p:grpSpPr>
              <a:xfrm>
                <a:off x="2061220" y="869087"/>
                <a:ext cx="3233443" cy="1652697"/>
                <a:chOff x="6382477" y="32304167"/>
                <a:chExt cx="4168223" cy="1982485"/>
              </a:xfrm>
            </p:grpSpPr>
            <p:pic>
              <p:nvPicPr>
                <p:cNvPr id="18" name="Picture 1855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39434" y="32722625"/>
                  <a:ext cx="1122774" cy="11227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188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16001">
                  <a:off x="6382477" y="32400924"/>
                  <a:ext cx="1743838" cy="33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188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9521841">
                  <a:off x="8717053" y="32472472"/>
                  <a:ext cx="1743838" cy="33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188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760619">
                  <a:off x="6457868" y="33956411"/>
                  <a:ext cx="1743838" cy="33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94510">
                  <a:off x="7782651" y="32572505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252713">
                  <a:off x="8004972" y="32482942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934094">
                  <a:off x="8244954" y="32481570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913206">
                  <a:off x="8474149" y="32571412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71331">
                  <a:off x="7419504" y="33043107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913634">
                  <a:off x="7398140" y="33294373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930802">
                  <a:off x="7453694" y="33517658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9356028">
                  <a:off x="8822533" y="32938252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9619618">
                  <a:off x="8884885" y="33126511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155943">
                  <a:off x="8737040" y="33688394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4281513">
                  <a:off x="8451015" y="33906424"/>
                  <a:ext cx="484982" cy="1301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188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861086">
                  <a:off x="8004971" y="33938853"/>
                  <a:ext cx="484982" cy="13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188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49504">
                  <a:off x="8806862" y="33574665"/>
                  <a:ext cx="1743838" cy="33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9" name="pole tekstowe 38"/>
            <p:cNvSpPr txBox="1"/>
            <p:nvPr/>
          </p:nvSpPr>
          <p:spPr>
            <a:xfrm>
              <a:off x="3335495" y="1639833"/>
              <a:ext cx="612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AuNP</a:t>
              </a:r>
              <a:endParaRPr lang="pl-PL" sz="1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6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496" y="2276872"/>
            <a:ext cx="8352051" cy="1358007"/>
          </a:xfrm>
        </p:spPr>
        <p:txBody>
          <a:bodyPr/>
          <a:lstStyle/>
          <a:p>
            <a:pPr algn="just"/>
            <a:r>
              <a:rPr lang="pl-PL" sz="2400" dirty="0" smtClean="0"/>
              <a:t>Synteza i charakterystyka </a:t>
            </a:r>
            <a:r>
              <a:rPr lang="pl-PL" sz="2400" dirty="0" err="1" smtClean="0"/>
              <a:t>biokoniugatów</a:t>
            </a:r>
            <a:r>
              <a:rPr lang="pl-PL" sz="2400" dirty="0" smtClean="0"/>
              <a:t> </a:t>
            </a:r>
            <a:r>
              <a:rPr lang="pl-PL" sz="2400" dirty="0" err="1" smtClean="0"/>
              <a:t>nanocząstek</a:t>
            </a:r>
            <a:r>
              <a:rPr lang="pl-PL" sz="2400" dirty="0" smtClean="0"/>
              <a:t> złota z wybranymi ligandami do celowanej terapii  przeciwnowotworowej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5508104"/>
            <a:ext cx="9361040" cy="1881336"/>
          </a:xfrm>
        </p:spPr>
        <p:txBody>
          <a:bodyPr/>
          <a:lstStyle/>
          <a:p>
            <a:pPr algn="just"/>
            <a:r>
              <a:rPr lang="pl-PL" sz="1600" dirty="0" smtClean="0">
                <a:latin typeface="+mj-lt"/>
              </a:rPr>
              <a:t>V Liceum Ogólnokształcące im. Księcia Józefa Poniatowskiego w Warszawie</a:t>
            </a:r>
          </a:p>
          <a:p>
            <a:pPr algn="just"/>
            <a:r>
              <a:rPr lang="pl-PL" sz="1600" dirty="0" smtClean="0">
                <a:latin typeface="+mj-lt"/>
              </a:rPr>
              <a:t>Kierownik projektu: dr Agnieszka Więckowska</a:t>
            </a:r>
          </a:p>
          <a:p>
            <a:pPr algn="just"/>
            <a:r>
              <a:rPr lang="pl-PL" sz="1600" dirty="0" smtClean="0">
                <a:latin typeface="+mj-lt"/>
              </a:rPr>
              <a:t>Opiekun: mgr Maciej Dzwonek</a:t>
            </a:r>
          </a:p>
          <a:p>
            <a:pPr algn="just"/>
            <a:r>
              <a:rPr lang="pl-PL" sz="1600" dirty="0" smtClean="0">
                <a:latin typeface="+mj-lt"/>
              </a:rPr>
              <a:t>Warszawa, 2016</a:t>
            </a:r>
          </a:p>
          <a:p>
            <a:pPr algn="just"/>
            <a:endParaRPr lang="pl-PL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2555329" cy="226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38" y="-83507"/>
            <a:ext cx="3275409" cy="237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88504" y="3645024"/>
            <a:ext cx="7543800" cy="679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 smtClean="0"/>
              <a:t>Julia Ragus</a:t>
            </a:r>
            <a:endParaRPr lang="pl-PL" sz="3200" dirty="0"/>
          </a:p>
        </p:txBody>
      </p:sp>
      <p:pic>
        <p:nvPicPr>
          <p:cNvPr id="4" name="Picture 2" descr="C:\Users\MDzwonek\Desktop\ksieciuni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95" y="227012"/>
            <a:ext cx="1644005" cy="21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800100" y="4509120"/>
            <a:ext cx="7543800" cy="679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 smtClean="0"/>
              <a:t>Dziękuję za uwagę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760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Siat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270</TotalTime>
  <Words>301</Words>
  <Application>Microsoft Office PowerPoint</Application>
  <PresentationFormat>Pokaz na ekranie (4:3)</PresentationFormat>
  <Paragraphs>112</Paragraphs>
  <Slides>9</Slides>
  <Notes>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Przyleganie</vt:lpstr>
      <vt:lpstr>Graph</vt:lpstr>
      <vt:lpstr>Synteza i charakterystyka biokoniugatów nanocząstek złota z wybranymi ligandami do celowanej terapii  przeciwnowotworowej</vt:lpstr>
      <vt:lpstr>Co to są nanocząstki złota</vt:lpstr>
      <vt:lpstr>Cel</vt:lpstr>
      <vt:lpstr>Synteza złotych nanocząstek zabezpieczonych tiolem</vt:lpstr>
      <vt:lpstr>Modyfikacje syntez</vt:lpstr>
      <vt:lpstr>Modyfikacje syntez</vt:lpstr>
      <vt:lpstr>Modyfikacja kwasu foliowego</vt:lpstr>
      <vt:lpstr>Co planuję dalej ?</vt:lpstr>
      <vt:lpstr>Synteza i charakterystyka biokoniugatów nanocząstek złota z wybranymi ligandami do celowanej terapii  przeciwnowotworowej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</dc:creator>
  <cp:lastModifiedBy>Bio</cp:lastModifiedBy>
  <cp:revision>41</cp:revision>
  <dcterms:created xsi:type="dcterms:W3CDTF">2016-05-17T13:22:04Z</dcterms:created>
  <dcterms:modified xsi:type="dcterms:W3CDTF">2016-06-01T12:05:12Z</dcterms:modified>
</cp:coreProperties>
</file>