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65" r:id="rId6"/>
    <p:sldId id="259" r:id="rId7"/>
    <p:sldId id="269" r:id="rId8"/>
    <p:sldId id="260" r:id="rId9"/>
    <p:sldId id="264" r:id="rId10"/>
    <p:sldId id="267" r:id="rId11"/>
    <p:sldId id="270" r:id="rId12"/>
    <p:sldId id="268" r:id="rId13"/>
    <p:sldId id="262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2705" autoAdjust="0"/>
  </p:normalViewPr>
  <p:slideViewPr>
    <p:cSldViewPr>
      <p:cViewPr varScale="1">
        <p:scale>
          <a:sx n="40" d="100"/>
          <a:sy n="40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zko&#322;a\Chemia\Projekt%20PW\Krzywe%20miareczkowania%20+%20pKa%20popraw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zko&#322;a\Chemia\Projekt%20PW\Krzywe%20miareczkowania%20+%20pKa%20popraw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6"/>
  <c:chart>
    <c:title>
      <c:tx>
        <c:rich>
          <a:bodyPr/>
          <a:lstStyle/>
          <a:p>
            <a:pPr>
              <a:defRPr/>
            </a:pPr>
            <a:r>
              <a:rPr lang="pl-PL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Krzywa miareczkowania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7.6841090886111282E-2"/>
          <c:y val="6.25E-2"/>
        </c:manualLayout>
      </c:layout>
    </c:title>
    <c:plotArea>
      <c:layout>
        <c:manualLayout>
          <c:layoutTarget val="inner"/>
          <c:xMode val="edge"/>
          <c:yMode val="edge"/>
          <c:x val="0.22972799722834703"/>
          <c:y val="0.27035104986876635"/>
          <c:w val="0.35424785902526568"/>
          <c:h val="0.60846265310586178"/>
        </c:manualLayout>
      </c:layout>
      <c:scatterChart>
        <c:scatterStyle val="smoothMarker"/>
        <c:ser>
          <c:idx val="0"/>
          <c:order val="0"/>
          <c:tx>
            <c:strRef>
              <c:f>'Związek pierwszy'!$D$1</c:f>
              <c:strCache>
                <c:ptCount val="1"/>
                <c:pt idx="0">
                  <c:v>pH</c:v>
                </c:pt>
              </c:strCache>
            </c:strRef>
          </c:tx>
          <c:marker>
            <c:symbol val="none"/>
          </c:marker>
          <c:xVal>
            <c:numRef>
              <c:f>'Związek pierwszy'!$C$2:$C$49</c:f>
              <c:numCache>
                <c:formatCode>General</c:formatCode>
                <c:ptCount val="48"/>
                <c:pt idx="0">
                  <c:v>0</c:v>
                </c:pt>
                <c:pt idx="1">
                  <c:v>0.1</c:v>
                </c:pt>
                <c:pt idx="2">
                  <c:v>0.22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1.42</c:v>
                </c:pt>
                <c:pt idx="15">
                  <c:v>1.5</c:v>
                </c:pt>
                <c:pt idx="16">
                  <c:v>1.6</c:v>
                </c:pt>
                <c:pt idx="17">
                  <c:v>1.6500000000000001</c:v>
                </c:pt>
                <c:pt idx="18">
                  <c:v>1.7</c:v>
                </c:pt>
                <c:pt idx="19">
                  <c:v>1.76</c:v>
                </c:pt>
                <c:pt idx="20">
                  <c:v>1.8</c:v>
                </c:pt>
                <c:pt idx="21">
                  <c:v>1.85</c:v>
                </c:pt>
                <c:pt idx="22">
                  <c:v>1.9000000000000001</c:v>
                </c:pt>
                <c:pt idx="23">
                  <c:v>2</c:v>
                </c:pt>
                <c:pt idx="24">
                  <c:v>2.0499999999999998</c:v>
                </c:pt>
                <c:pt idx="25">
                  <c:v>2.1</c:v>
                </c:pt>
                <c:pt idx="26">
                  <c:v>2.16</c:v>
                </c:pt>
                <c:pt idx="27">
                  <c:v>2.2000000000000002</c:v>
                </c:pt>
                <c:pt idx="28">
                  <c:v>2.2999999999999998</c:v>
                </c:pt>
                <c:pt idx="29">
                  <c:v>2.4</c:v>
                </c:pt>
                <c:pt idx="30">
                  <c:v>2.5</c:v>
                </c:pt>
                <c:pt idx="31">
                  <c:v>2.6</c:v>
                </c:pt>
                <c:pt idx="32">
                  <c:v>2.7</c:v>
                </c:pt>
                <c:pt idx="33">
                  <c:v>2.82</c:v>
                </c:pt>
                <c:pt idx="34">
                  <c:v>2.9</c:v>
                </c:pt>
                <c:pt idx="35">
                  <c:v>3</c:v>
                </c:pt>
                <c:pt idx="36">
                  <c:v>3.12</c:v>
                </c:pt>
                <c:pt idx="37">
                  <c:v>3.2</c:v>
                </c:pt>
                <c:pt idx="38">
                  <c:v>3.2600000000000002</c:v>
                </c:pt>
                <c:pt idx="39">
                  <c:v>3.3</c:v>
                </c:pt>
                <c:pt idx="40">
                  <c:v>3.38</c:v>
                </c:pt>
                <c:pt idx="41">
                  <c:v>3.44</c:v>
                </c:pt>
                <c:pt idx="42">
                  <c:v>3.52</c:v>
                </c:pt>
                <c:pt idx="43">
                  <c:v>3.6</c:v>
                </c:pt>
                <c:pt idx="44">
                  <c:v>3.72</c:v>
                </c:pt>
                <c:pt idx="45">
                  <c:v>3.8</c:v>
                </c:pt>
                <c:pt idx="46">
                  <c:v>3.9</c:v>
                </c:pt>
                <c:pt idx="47">
                  <c:v>4</c:v>
                </c:pt>
              </c:numCache>
            </c:numRef>
          </c:xVal>
          <c:yVal>
            <c:numRef>
              <c:f>'Związek pierwszy'!$D$2:$D$49</c:f>
              <c:numCache>
                <c:formatCode>General</c:formatCode>
                <c:ptCount val="48"/>
                <c:pt idx="0">
                  <c:v>4.17</c:v>
                </c:pt>
                <c:pt idx="1">
                  <c:v>5.09</c:v>
                </c:pt>
                <c:pt idx="2">
                  <c:v>5.49</c:v>
                </c:pt>
                <c:pt idx="3">
                  <c:v>5.58</c:v>
                </c:pt>
                <c:pt idx="4">
                  <c:v>5.83</c:v>
                </c:pt>
                <c:pt idx="5">
                  <c:v>5.9700000000000006</c:v>
                </c:pt>
                <c:pt idx="6">
                  <c:v>6.08</c:v>
                </c:pt>
                <c:pt idx="7">
                  <c:v>6.1899999999999995</c:v>
                </c:pt>
                <c:pt idx="8">
                  <c:v>6.2700000000000005</c:v>
                </c:pt>
                <c:pt idx="9">
                  <c:v>6.3599999999999994</c:v>
                </c:pt>
                <c:pt idx="10">
                  <c:v>6.5</c:v>
                </c:pt>
                <c:pt idx="11">
                  <c:v>6.6</c:v>
                </c:pt>
                <c:pt idx="12">
                  <c:v>6.71</c:v>
                </c:pt>
                <c:pt idx="13">
                  <c:v>6.83</c:v>
                </c:pt>
                <c:pt idx="14">
                  <c:v>7.05</c:v>
                </c:pt>
                <c:pt idx="15">
                  <c:v>7.13</c:v>
                </c:pt>
                <c:pt idx="16">
                  <c:v>7.34</c:v>
                </c:pt>
                <c:pt idx="17">
                  <c:v>7.45</c:v>
                </c:pt>
                <c:pt idx="18">
                  <c:v>7.64</c:v>
                </c:pt>
                <c:pt idx="19">
                  <c:v>7.73</c:v>
                </c:pt>
                <c:pt idx="20">
                  <c:v>7.81</c:v>
                </c:pt>
                <c:pt idx="21">
                  <c:v>7.89</c:v>
                </c:pt>
                <c:pt idx="22">
                  <c:v>7.9700000000000006</c:v>
                </c:pt>
                <c:pt idx="23">
                  <c:v>8.1399999999999988</c:v>
                </c:pt>
                <c:pt idx="24">
                  <c:v>8.2100000000000009</c:v>
                </c:pt>
                <c:pt idx="25">
                  <c:v>8.26</c:v>
                </c:pt>
                <c:pt idx="26">
                  <c:v>8.31</c:v>
                </c:pt>
                <c:pt idx="27">
                  <c:v>8.3600000000000012</c:v>
                </c:pt>
                <c:pt idx="28">
                  <c:v>8.48</c:v>
                </c:pt>
                <c:pt idx="29">
                  <c:v>8.58</c:v>
                </c:pt>
                <c:pt idx="30">
                  <c:v>8.69</c:v>
                </c:pt>
                <c:pt idx="31">
                  <c:v>8.77</c:v>
                </c:pt>
                <c:pt idx="32">
                  <c:v>8.89</c:v>
                </c:pt>
                <c:pt idx="33">
                  <c:v>9.0400000000000009</c:v>
                </c:pt>
                <c:pt idx="34">
                  <c:v>9.1399999999999988</c:v>
                </c:pt>
                <c:pt idx="35">
                  <c:v>9.2100000000000009</c:v>
                </c:pt>
                <c:pt idx="36">
                  <c:v>9.51</c:v>
                </c:pt>
                <c:pt idx="37">
                  <c:v>9.77</c:v>
                </c:pt>
                <c:pt idx="38">
                  <c:v>9.92</c:v>
                </c:pt>
                <c:pt idx="39">
                  <c:v>10.19</c:v>
                </c:pt>
                <c:pt idx="40">
                  <c:v>10.77</c:v>
                </c:pt>
                <c:pt idx="41">
                  <c:v>11.05</c:v>
                </c:pt>
                <c:pt idx="42">
                  <c:v>11.2</c:v>
                </c:pt>
                <c:pt idx="43">
                  <c:v>11.31</c:v>
                </c:pt>
                <c:pt idx="44">
                  <c:v>11.48</c:v>
                </c:pt>
                <c:pt idx="45">
                  <c:v>11.56</c:v>
                </c:pt>
                <c:pt idx="46">
                  <c:v>11.639999999999999</c:v>
                </c:pt>
                <c:pt idx="47">
                  <c:v>11.709999999999999</c:v>
                </c:pt>
              </c:numCache>
            </c:numRef>
          </c:yVal>
          <c:smooth val="1"/>
        </c:ser>
        <c:dLbls/>
        <c:axId val="97556352"/>
        <c:axId val="97562624"/>
      </c:scatterChart>
      <c:valAx>
        <c:axId val="97556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pl-PL" sz="12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NaOH</a:t>
                </a:r>
              </a:p>
            </c:rich>
          </c:tx>
          <c:layout>
            <c:manualLayout>
              <c:xMode val="edge"/>
              <c:yMode val="edge"/>
              <c:x val="0.62872892616012011"/>
              <c:y val="0.91423611111111103"/>
            </c:manualLayout>
          </c:layout>
        </c:title>
        <c:numFmt formatCode="General" sourceLinked="1"/>
        <c:tickLblPos val="nextTo"/>
        <c:crossAx val="97562624"/>
        <c:crosses val="autoZero"/>
        <c:crossBetween val="midCat"/>
      </c:valAx>
      <c:valAx>
        <c:axId val="9756262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l-PL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</a:t>
                </a:r>
              </a:p>
            </c:rich>
          </c:tx>
          <c:layout>
            <c:manualLayout>
              <c:xMode val="edge"/>
              <c:yMode val="edge"/>
              <c:x val="4.4883697782415168E-2"/>
              <c:y val="0.20725448381452324"/>
            </c:manualLayout>
          </c:layout>
        </c:title>
        <c:numFmt formatCode="General" sourceLinked="1"/>
        <c:tickLblPos val="nextTo"/>
        <c:crossAx val="97556352"/>
        <c:crosses val="autoZero"/>
        <c:crossBetween val="midCat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6"/>
  <c:chart>
    <c:title>
      <c:tx>
        <c:rich>
          <a:bodyPr/>
          <a:lstStyle/>
          <a:p>
            <a:pPr>
              <a:defRPr/>
            </a:pPr>
            <a:r>
              <a:rPr lang="pl-PL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Krzywa miareczkowania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9511517217064284"/>
          <c:y val="0.1928218015301279"/>
          <c:w val="0.60530232939632533"/>
          <c:h val="0.57099179091975205"/>
        </c:manualLayout>
      </c:layout>
      <c:scatterChart>
        <c:scatterStyle val="smoothMarker"/>
        <c:ser>
          <c:idx val="1"/>
          <c:order val="0"/>
          <c:tx>
            <c:strRef>
              <c:f>'Związek drugi (aldehyd)'!$D$1</c:f>
              <c:strCache>
                <c:ptCount val="1"/>
                <c:pt idx="0">
                  <c:v>pH</c:v>
                </c:pt>
              </c:strCache>
            </c:strRef>
          </c:tx>
          <c:marker>
            <c:symbol val="none"/>
          </c:marker>
          <c:xVal>
            <c:numRef>
              <c:f>'Związek drugi (aldehyd)'!$C$2:$C$37</c:f>
              <c:numCache>
                <c:formatCode>General</c:formatCode>
                <c:ptCount val="3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0.52</c:v>
                </c:pt>
                <c:pt idx="6">
                  <c:v>0.6100000000000001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1.02</c:v>
                </c:pt>
                <c:pt idx="11">
                  <c:v>1.1000000000000001</c:v>
                </c:pt>
                <c:pt idx="12">
                  <c:v>1.22</c:v>
                </c:pt>
                <c:pt idx="13">
                  <c:v>1.25</c:v>
                </c:pt>
                <c:pt idx="14">
                  <c:v>1.3</c:v>
                </c:pt>
                <c:pt idx="15">
                  <c:v>1.35</c:v>
                </c:pt>
                <c:pt idx="16">
                  <c:v>1.4</c:v>
                </c:pt>
                <c:pt idx="17">
                  <c:v>1.45</c:v>
                </c:pt>
                <c:pt idx="18">
                  <c:v>1.5</c:v>
                </c:pt>
                <c:pt idx="19">
                  <c:v>1.55</c:v>
                </c:pt>
                <c:pt idx="20">
                  <c:v>1.6</c:v>
                </c:pt>
                <c:pt idx="21">
                  <c:v>1.6500000000000001</c:v>
                </c:pt>
                <c:pt idx="22">
                  <c:v>1.7</c:v>
                </c:pt>
                <c:pt idx="23">
                  <c:v>1.8</c:v>
                </c:pt>
                <c:pt idx="24">
                  <c:v>1.9100000000000001</c:v>
                </c:pt>
                <c:pt idx="25">
                  <c:v>2</c:v>
                </c:pt>
                <c:pt idx="26">
                  <c:v>2.1</c:v>
                </c:pt>
                <c:pt idx="27">
                  <c:v>2.2000000000000002</c:v>
                </c:pt>
                <c:pt idx="28">
                  <c:v>2.2999999999999998</c:v>
                </c:pt>
                <c:pt idx="29">
                  <c:v>2.4</c:v>
                </c:pt>
                <c:pt idx="30">
                  <c:v>2.5</c:v>
                </c:pt>
                <c:pt idx="31">
                  <c:v>2.6</c:v>
                </c:pt>
                <c:pt idx="32">
                  <c:v>2.71</c:v>
                </c:pt>
                <c:pt idx="33">
                  <c:v>2.8099999999999996</c:v>
                </c:pt>
                <c:pt idx="34">
                  <c:v>2.9</c:v>
                </c:pt>
                <c:pt idx="35">
                  <c:v>3.02</c:v>
                </c:pt>
              </c:numCache>
            </c:numRef>
          </c:xVal>
          <c:yVal>
            <c:numRef>
              <c:f>'Związek drugi (aldehyd)'!$D$2:$D$37</c:f>
              <c:numCache>
                <c:formatCode>General</c:formatCode>
                <c:ptCount val="36"/>
                <c:pt idx="0">
                  <c:v>3.5</c:v>
                </c:pt>
                <c:pt idx="1">
                  <c:v>3.8099999999999996</c:v>
                </c:pt>
                <c:pt idx="2">
                  <c:v>4.1099999999999994</c:v>
                </c:pt>
                <c:pt idx="3">
                  <c:v>4.41</c:v>
                </c:pt>
                <c:pt idx="4">
                  <c:v>4.5999999999999996</c:v>
                </c:pt>
                <c:pt idx="5">
                  <c:v>4.84</c:v>
                </c:pt>
                <c:pt idx="6">
                  <c:v>4.99</c:v>
                </c:pt>
                <c:pt idx="7">
                  <c:v>5.1199999999999992</c:v>
                </c:pt>
                <c:pt idx="8">
                  <c:v>5.2700000000000005</c:v>
                </c:pt>
                <c:pt idx="9">
                  <c:v>5.44</c:v>
                </c:pt>
                <c:pt idx="10">
                  <c:v>5.7700000000000005</c:v>
                </c:pt>
                <c:pt idx="11">
                  <c:v>5.89</c:v>
                </c:pt>
                <c:pt idx="12">
                  <c:v>6.42</c:v>
                </c:pt>
                <c:pt idx="13">
                  <c:v>6.6499999999999995</c:v>
                </c:pt>
                <c:pt idx="14">
                  <c:v>6.95</c:v>
                </c:pt>
                <c:pt idx="15">
                  <c:v>7.22</c:v>
                </c:pt>
                <c:pt idx="16">
                  <c:v>7.54</c:v>
                </c:pt>
                <c:pt idx="17">
                  <c:v>8.02</c:v>
                </c:pt>
                <c:pt idx="18">
                  <c:v>8.67</c:v>
                </c:pt>
                <c:pt idx="19">
                  <c:v>10.27</c:v>
                </c:pt>
                <c:pt idx="20">
                  <c:v>10.62</c:v>
                </c:pt>
                <c:pt idx="21">
                  <c:v>10.83</c:v>
                </c:pt>
                <c:pt idx="22">
                  <c:v>10.98</c:v>
                </c:pt>
                <c:pt idx="23">
                  <c:v>11.17</c:v>
                </c:pt>
                <c:pt idx="24">
                  <c:v>11.350000000000001</c:v>
                </c:pt>
                <c:pt idx="25">
                  <c:v>11.44</c:v>
                </c:pt>
                <c:pt idx="26">
                  <c:v>11.5</c:v>
                </c:pt>
                <c:pt idx="27">
                  <c:v>11.59</c:v>
                </c:pt>
                <c:pt idx="28">
                  <c:v>11.65</c:v>
                </c:pt>
                <c:pt idx="29">
                  <c:v>11.69</c:v>
                </c:pt>
                <c:pt idx="30">
                  <c:v>11.739999999999998</c:v>
                </c:pt>
                <c:pt idx="31">
                  <c:v>11.77</c:v>
                </c:pt>
                <c:pt idx="32">
                  <c:v>11.82</c:v>
                </c:pt>
                <c:pt idx="33">
                  <c:v>11.850000000000001</c:v>
                </c:pt>
                <c:pt idx="34">
                  <c:v>11.88</c:v>
                </c:pt>
                <c:pt idx="35">
                  <c:v>11.91</c:v>
                </c:pt>
              </c:numCache>
            </c:numRef>
          </c:yVal>
          <c:smooth val="1"/>
        </c:ser>
        <c:dLbls/>
        <c:axId val="97698560"/>
        <c:axId val="97700480"/>
      </c:scatterChart>
      <c:valAx>
        <c:axId val="97698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pl-PL" sz="12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NaOH</a:t>
                </a:r>
              </a:p>
            </c:rich>
          </c:tx>
          <c:layout>
            <c:manualLayout>
              <c:xMode val="edge"/>
              <c:yMode val="edge"/>
              <c:x val="0.82501935695538064"/>
              <c:y val="0.78822387893002732"/>
            </c:manualLayout>
          </c:layout>
        </c:title>
        <c:numFmt formatCode="General" sourceLinked="1"/>
        <c:tickLblPos val="nextTo"/>
        <c:crossAx val="97700480"/>
        <c:crosses val="autoZero"/>
        <c:crossBetween val="midCat"/>
      </c:valAx>
      <c:valAx>
        <c:axId val="9770048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l-PL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</a:t>
                </a:r>
              </a:p>
            </c:rich>
          </c:tx>
          <c:layout>
            <c:manualLayout>
              <c:xMode val="edge"/>
              <c:yMode val="edge"/>
              <c:x val="2.5751676873724125E-2"/>
              <c:y val="0.10013262969788352"/>
            </c:manualLayout>
          </c:layout>
        </c:title>
        <c:numFmt formatCode="General" sourceLinked="1"/>
        <c:tickLblPos val="nextTo"/>
        <c:crossAx val="97698560"/>
        <c:crosses val="autoZero"/>
        <c:crossBetween val="midCat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04B2A-F2CF-455A-8081-18FA887B8142}" type="datetimeFigureOut">
              <a:rPr lang="pl-PL" smtClean="0"/>
              <a:pPr/>
              <a:t>2016-06-01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52DEE-37D3-4F8B-B1F1-D3C18FC0075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47626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52DEE-37D3-4F8B-B1F1-D3C18FC00755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9467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52DEE-37D3-4F8B-B1F1-D3C18FC00755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8803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229600" cy="2743200"/>
          </a:xfrm>
        </p:spPr>
        <p:txBody>
          <a:bodyPr>
            <a:normAutofit/>
          </a:bodyPr>
          <a:lstStyle/>
          <a:p>
            <a:pPr marL="0" indent="0"/>
            <a:r>
              <a:rPr lang="pl-PL" sz="5400" b="1" dirty="0">
                <a:latin typeface="Arabic Typesetting" panose="03020402040406030203" pitchFamily="66" charset="-78"/>
                <a:ea typeface="MS Gothic" panose="020B0609070205080204" pitchFamily="49" charset="-128"/>
                <a:cs typeface="Arabic Typesetting" panose="03020402040406030203" pitchFamily="66" charset="-78"/>
              </a:rPr>
              <a:t>Synteza wybranych pochodnych </a:t>
            </a:r>
            <a:r>
              <a:rPr lang="pl-PL" sz="5400" b="1" dirty="0" smtClean="0">
                <a:latin typeface="Arabic Typesetting" panose="03020402040406030203" pitchFamily="66" charset="-78"/>
                <a:ea typeface="MS Gothic" panose="020B0609070205080204" pitchFamily="49" charset="-128"/>
                <a:cs typeface="Arabic Typesetting" panose="03020402040406030203" pitchFamily="66" charset="-78"/>
              </a:rPr>
              <a:t>BENZOSILOKSABOROLI – receptorów związków aktywnych biologicznie</a:t>
            </a:r>
            <a:endParaRPr lang="pl-PL" sz="5400" b="1" dirty="0">
              <a:latin typeface="Arabic Typesetting" panose="03020402040406030203" pitchFamily="66" charset="-78"/>
              <a:ea typeface="MS Gothic" panose="020B0609070205080204" pitchFamily="49" charset="-12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124200"/>
            <a:ext cx="4114800" cy="1143000"/>
          </a:xfrm>
        </p:spPr>
        <p:txBody>
          <a:bodyPr/>
          <a:lstStyle/>
          <a:p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Justyna </a:t>
            </a:r>
            <a:r>
              <a:rPr lang="pl-PL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Łosiewicz</a:t>
            </a:r>
            <a:endParaRPr lang="pl-PL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LO im. Ks. Józefa Poniatowskiego w Warszawie</a:t>
            </a:r>
          </a:p>
          <a:p>
            <a:endParaRPr lang="pl-PL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971801" y="4800600"/>
            <a:ext cx="3047999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Opiekun: dr hab. inż. Sergiusz Luliński</a:t>
            </a:r>
          </a:p>
        </p:txBody>
      </p:sp>
    </p:spTree>
    <p:extLst>
      <p:ext uri="{BB962C8B-B14F-4D97-AF65-F5344CB8AC3E}">
        <p14:creationId xmlns:p14="http://schemas.microsoft.com/office/powerpoint/2010/main" xmlns="" val="1440199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5715000"/>
            <a:ext cx="6629400" cy="86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Reakcja z innym rozpuszczalnikiem (THF)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479225"/>
            <a:ext cx="9144000" cy="508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17653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480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KRYSTALICZNA</a:t>
            </a:r>
          </a:p>
        </p:txBody>
      </p:sp>
    </p:spTree>
    <p:extLst>
      <p:ext uri="{BB962C8B-B14F-4D97-AF65-F5344CB8AC3E}">
        <p14:creationId xmlns:p14="http://schemas.microsoft.com/office/powerpoint/2010/main" xmlns="" val="32823053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510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STRUKTURA KRYSTALICZNA</a:t>
            </a:r>
          </a:p>
        </p:txBody>
      </p:sp>
    </p:spTree>
    <p:extLst>
      <p:ext uri="{BB962C8B-B14F-4D97-AF65-F5344CB8AC3E}">
        <p14:creationId xmlns:p14="http://schemas.microsoft.com/office/powerpoint/2010/main" xmlns="" val="64892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495800" y="0"/>
            <a:ext cx="4572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WYNIKI BADAŃ BIOLOGICZNYCH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91000" y="5257800"/>
            <a:ext cx="487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Tab. Aktywność przeciwdrobnoustrojowa nowych związków oznaczona metodą krążkowo-dyfuzyjną.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brak strefy zahamowania wzrostu drobnoustroju co oznacza brak aktywności danego związku wobec testowego szczepu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9580468"/>
              </p:ext>
            </p:extLst>
          </p:nvPr>
        </p:nvGraphicFramePr>
        <p:xfrm>
          <a:off x="1" y="0"/>
          <a:ext cx="4102390" cy="68579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904999"/>
                <a:gridCol w="1143000"/>
                <a:gridCol w="1054391"/>
              </a:tblGrid>
              <a:tr h="24791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Drobnoustrój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 (Strefa zahamowania wzrostu [mm])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79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Badane substancje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73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I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III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Gram(+) bakterie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 S. aureus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ATCC 6538P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20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 S. epidermidis ATCC 12228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34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28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 B. subtilis ATCC 6633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29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18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 E.faecalis ATCC 29212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18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E.faecium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ATCC 6057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16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-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Gram(-) bakterie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S. maltophilia ATCC 13637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14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B.bronchiseptica ATCC 4617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13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Grzyby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C. albicans ATCC 90028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C. tropicalis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IBA 171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11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C. guilliermondii</a:t>
                      </a:r>
                      <a:endParaRPr lang="pl-PL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IBA 155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S. cerevisiae </a:t>
                      </a:r>
                      <a:endParaRPr lang="pl-PL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ATCC 9763</a:t>
                      </a:r>
                      <a:endParaRPr lang="pl-PL" sz="1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308" marR="303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0704" y="2515750"/>
            <a:ext cx="1794269" cy="1779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4269" y="2358633"/>
            <a:ext cx="2275862" cy="190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321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3591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Boronic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-group-assisted </a:t>
            </a:r>
            <a:r>
              <a:rPr 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hydrosilylation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formyl and </a:t>
            </a:r>
            <a:r>
              <a:rPr 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cyano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groups: synthesis and transformations of functionalized </a:t>
            </a:r>
            <a:r>
              <a:rPr lang="en-US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benzosiloxaboroles</a:t>
            </a:r>
            <a:r>
              <a:rPr lang="pl-PL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algn="ctr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artykuł w przygotowaniu;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autorzy: Maja Czub,</a:t>
            </a:r>
            <a:r>
              <a:rPr lang="pl-PL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Krzysztof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Durka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Sergiusz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Luliński,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Justyna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Łosiewicz,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Janusz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Serwatowski,</a:t>
            </a:r>
            <a:r>
              <a:rPr lang="pl-PL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Mateusz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Krzysztof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Woźniak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</a:p>
        </p:txBody>
      </p:sp>
    </p:spTree>
    <p:extLst>
      <p:ext uri="{BB962C8B-B14F-4D97-AF65-F5344CB8AC3E}">
        <p14:creationId xmlns:p14="http://schemas.microsoft.com/office/powerpoint/2010/main" xmlns="" val="243341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CEL PROJEKTU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3962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Projekt miał na celu zsyntezowanie </a:t>
            </a: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wybranych pochodnych </a:t>
            </a: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benzosiloksaborolu z różnymi podstawnikami jak –CHO czy –F. Związki te wykazują aktywność biologiczną – mają działanie przeciwbakteryjne oraz przeciwgrzybicze.</a:t>
            </a:r>
            <a:endParaRPr lang="pl-PL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517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ZWIĄZEK I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358" y="1981200"/>
            <a:ext cx="892199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61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0497" y="609600"/>
                <a:ext cx="7438103" cy="2133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Właściwości związku I:</a:t>
                </a:r>
              </a:p>
              <a:p>
                <a:r>
                  <a:rPr lang="pl-PL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Zakres temperatury topnienia 161-165</a:t>
                </a:r>
                <a14:m>
                  <m:oMath xmlns:m="http://schemas.openxmlformats.org/officeDocument/2006/math">
                    <m:r>
                      <a:rPr lang="pl-PL" sz="2800" i="1" smtClean="0">
                        <a:latin typeface="Cambria Math"/>
                        <a:ea typeface="Cambria Math"/>
                      </a:rPr>
                      <m:t>°</m:t>
                    </m:r>
                    <m:r>
                      <m:rPr>
                        <m:sty m:val="p"/>
                      </m:rPr>
                      <a:rPr lang="pl-PL" sz="2800" b="0" i="0" smtClean="0">
                        <a:latin typeface="Cambria Math"/>
                        <a:ea typeface="Cambria Math"/>
                      </a:rPr>
                      <m:t>C</m:t>
                    </m:r>
                  </m:oMath>
                </a14:m>
                <a:endParaRPr lang="pl-PL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pl-PL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pl-PL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pl-PL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pl-PL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pl-PL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6,3 p</a:t>
                </a:r>
                <a:r>
                  <a:rPr lang="pl-PL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pl-PL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pl-PL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l-PL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8,635</a:t>
                </a:r>
                <a:endParaRPr lang="pl-PL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497" y="609600"/>
                <a:ext cx="7438103" cy="2133600"/>
              </a:xfrm>
              <a:blipFill rotWithShape="1">
                <a:blip r:embed="rId2" cstate="print"/>
                <a:stretch>
                  <a:fillRect l="-1884" t="-371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24426138"/>
              </p:ext>
            </p:extLst>
          </p:nvPr>
        </p:nvGraphicFramePr>
        <p:xfrm>
          <a:off x="685799" y="2514600"/>
          <a:ext cx="4953001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8612" y="2514600"/>
            <a:ext cx="3321097" cy="277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200244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KRYSTALICZNA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99303"/>
            <a:ext cx="9148248" cy="483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8620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ZWIĄZEK II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66" y="2143127"/>
            <a:ext cx="9124301" cy="395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959059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502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KRYSTALICZNA</a:t>
            </a:r>
          </a:p>
        </p:txBody>
      </p:sp>
    </p:spTree>
    <p:extLst>
      <p:ext uri="{BB962C8B-B14F-4D97-AF65-F5344CB8AC3E}">
        <p14:creationId xmlns:p14="http://schemas.microsoft.com/office/powerpoint/2010/main" xmlns="" val="32823053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ZWIĄZEK III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176" name="Picture 5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46509"/>
            <a:ext cx="8763000" cy="475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9932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0497" y="609600"/>
                <a:ext cx="7285703" cy="2133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Właściwości związku III:</a:t>
                </a:r>
              </a:p>
              <a:p>
                <a:r>
                  <a:rPr lang="pl-PL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Temperatura topnienia 154</a:t>
                </a:r>
                <a14:m>
                  <m:oMath xmlns:m="http://schemas.openxmlformats.org/officeDocument/2006/math">
                    <m:r>
                      <a:rPr lang="pl-PL" sz="28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pl-PL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  <a:p>
                <a:r>
                  <a:rPr lang="pl-PL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pl-PL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pl-PL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pl-PL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5,2</a:t>
                </a:r>
                <a:endParaRPr lang="pl-PL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497" y="609600"/>
                <a:ext cx="7285703" cy="2133600"/>
              </a:xfrm>
              <a:blipFill rotWithShape="1">
                <a:blip r:embed="rId2" cstate="print"/>
                <a:stretch>
                  <a:fillRect l="-1923" t="-371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32858"/>
            <a:ext cx="2895600" cy="2872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2945592"/>
              </p:ext>
            </p:extLst>
          </p:nvPr>
        </p:nvGraphicFramePr>
        <p:xfrm>
          <a:off x="533400" y="2895600"/>
          <a:ext cx="6019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928816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263</Words>
  <Application>Microsoft Office PowerPoint</Application>
  <PresentationFormat>Pokaz na ekranie (4:3)</PresentationFormat>
  <Paragraphs>84</Paragraphs>
  <Slides>14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Office Theme</vt:lpstr>
      <vt:lpstr>Synteza wybranych pochodnych BENZOSILOKSABOROLI – receptorów związków aktywnych biologicznie</vt:lpstr>
      <vt:lpstr>CEL PROJEKTU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STRUKTURA KRYSTALICZNA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Synteza wybranych pochodnych benzosiloksaboroli  - receptorów związków aktywnych biologicznie</dc:title>
  <dc:creator>Justyna Losiewicz</dc:creator>
  <cp:lastModifiedBy>Krzysztof</cp:lastModifiedBy>
  <cp:revision>53</cp:revision>
  <dcterms:created xsi:type="dcterms:W3CDTF">2006-08-16T00:00:00Z</dcterms:created>
  <dcterms:modified xsi:type="dcterms:W3CDTF">2016-06-01T12:05:34Z</dcterms:modified>
</cp:coreProperties>
</file>