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70" r:id="rId9"/>
    <p:sldId id="261" r:id="rId10"/>
    <p:sldId id="271" r:id="rId11"/>
    <p:sldId id="262" r:id="rId12"/>
    <p:sldId id="263" r:id="rId13"/>
    <p:sldId id="264" r:id="rId14"/>
    <p:sldId id="269" r:id="rId15"/>
    <p:sldId id="265" r:id="rId16"/>
    <p:sldId id="272" r:id="rId17"/>
    <p:sldId id="267" r:id="rId18"/>
    <p:sldId id="268" r:id="rId19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216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Obraz 4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Obraz 4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Obraz 8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9" name="Obraz 8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Obraz 14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5" name="Obraz 14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 cap="rnd">
            <a:solidFill>
              <a:schemeClr val="accent3">
                <a:shade val="75000"/>
              </a:schemeClr>
            </a:solidFill>
            <a:custDash>
              <a:ds d="5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722160" y="533520"/>
            <a:ext cx="7771680" cy="152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 cap="rnd">
            <a:solidFill>
              <a:schemeClr val="accent3">
                <a:shade val="75000"/>
              </a:schemeClr>
            </a:solidFill>
            <a:custDash>
              <a:ds d="5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8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5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4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5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6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 cap="rnd">
            <a:solidFill>
              <a:schemeClr val="accent3">
                <a:shade val="75000"/>
              </a:schemeClr>
            </a:solidFill>
            <a:custDash>
              <a:ds d="5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8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CustomShape 9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CustomShape 10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2"/>
          <p:cNvSpPr/>
          <p:nvPr/>
        </p:nvSpPr>
        <p:spPr>
          <a:xfrm>
            <a:off x="0" y="0"/>
            <a:ext cx="914328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3"/>
          <p:cNvSpPr/>
          <p:nvPr/>
        </p:nvSpPr>
        <p:spPr>
          <a:xfrm>
            <a:off x="8991720" y="19080"/>
            <a:ext cx="151560" cy="685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14"/>
          <p:cNvSpPr/>
          <p:nvPr/>
        </p:nvSpPr>
        <p:spPr>
          <a:xfrm>
            <a:off x="152280" y="2286000"/>
            <a:ext cx="8832240" cy="3042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5"/>
          <p:cNvSpPr/>
          <p:nvPr/>
        </p:nvSpPr>
        <p:spPr>
          <a:xfrm>
            <a:off x="155520" y="142200"/>
            <a:ext cx="8832240" cy="2139120"/>
          </a:xfrm>
          <a:prstGeom prst="rect">
            <a:avLst/>
          </a:pr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6"/>
          <p:cNvSpPr/>
          <p:nvPr/>
        </p:nvSpPr>
        <p:spPr>
          <a:xfrm>
            <a:off x="146160" y="6391800"/>
            <a:ext cx="8832240" cy="30888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7"/>
          <p:cNvSpPr/>
          <p:nvPr/>
        </p:nvSpPr>
        <p:spPr>
          <a:xfrm>
            <a:off x="152280" y="152280"/>
            <a:ext cx="8832240" cy="654624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Line 18"/>
          <p:cNvSpPr/>
          <p:nvPr/>
        </p:nvSpPr>
        <p:spPr>
          <a:xfrm>
            <a:off x="152280" y="2438280"/>
            <a:ext cx="8832960" cy="360"/>
          </a:xfrm>
          <a:prstGeom prst="line">
            <a:avLst/>
          </a:prstGeom>
          <a:ln w="11520" cap="rnd">
            <a:solidFill>
              <a:schemeClr val="accent3">
                <a:shade val="75000"/>
              </a:schemeClr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9"/>
          <p:cNvSpPr/>
          <p:nvPr/>
        </p:nvSpPr>
        <p:spPr>
          <a:xfrm>
            <a:off x="4267080" y="2115360"/>
            <a:ext cx="608760" cy="60876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9" name="CustomShape 20"/>
          <p:cNvSpPr/>
          <p:nvPr/>
        </p:nvSpPr>
        <p:spPr>
          <a:xfrm>
            <a:off x="4361760" y="2209680"/>
            <a:ext cx="419760" cy="41976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PlaceHolder 2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111" name="PlaceHolder 2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04920" y="1556640"/>
            <a:ext cx="8533800" cy="29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Badania właściwości mieszanin: ciecz jonowa – sól litu dedykowanych zastosowaniom w ogniwach litowych pracujących w podwyższonych i wysokich temperaturach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755640" y="4869000"/>
            <a:ext cx="7632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Krzysztof Tomasz Grzelak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pod opieką </a:t>
            </a:r>
            <a:r>
              <a:rPr lang="pl-PL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dr</a:t>
            </a:r>
            <a:r>
              <a:rPr lang="pl-PL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. inż. Macieja </a:t>
            </a:r>
            <a:r>
              <a:rPr lang="pl-PL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Marczewskiego</a:t>
            </a:r>
          </a:p>
          <a:p>
            <a:pPr algn="r"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na Wydziale Chemicznym Politechniki Warszawskiej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Spektroskopia Ramana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107640" y="1552320"/>
            <a:ext cx="892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pasma położone około 720-770 cm</a:t>
            </a:r>
            <a:r>
              <a:rPr lang="pl-PL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301680" y="2016000"/>
            <a:ext cx="3239640" cy="689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“Związane” TFSI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757-746cm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3614040" y="2016000"/>
            <a:ext cx="1988280" cy="6836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“Wolne” TFSI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744-738cm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2714040" y="2765880"/>
            <a:ext cx="827640" cy="624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Li(C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747.5cm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1862280" y="2765880"/>
            <a:ext cx="815400" cy="624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Li(C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749.5cm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2246040" y="3456360"/>
            <a:ext cx="1019520" cy="624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Li(C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748cm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9"/>
          <p:cNvSpPr/>
          <p:nvPr/>
        </p:nvSpPr>
        <p:spPr>
          <a:xfrm>
            <a:off x="4622400" y="2765880"/>
            <a:ext cx="968400" cy="624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“Wolne” C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741-738cm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10"/>
          <p:cNvSpPr/>
          <p:nvPr/>
        </p:nvSpPr>
        <p:spPr>
          <a:xfrm>
            <a:off x="3614040" y="2765880"/>
            <a:ext cx="968400" cy="624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“Wolne” C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743-741cm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301680" y="2759400"/>
            <a:ext cx="1511640" cy="624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Większe aglomeraty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749-757cm</a:t>
            </a:r>
            <a:r>
              <a:rPr lang="pl-PL" sz="12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Object 12"/>
          <p:cNvPicPr/>
          <p:nvPr/>
        </p:nvPicPr>
        <p:blipFill>
          <a:blip r:embed="rId2" cstate="print"/>
          <a:stretch/>
        </p:blipFill>
        <p:spPr>
          <a:xfrm>
            <a:off x="6300192" y="1628800"/>
            <a:ext cx="1690200" cy="817200"/>
          </a:xfrm>
          <a:prstGeom prst="rect">
            <a:avLst/>
          </a:prstGeom>
          <a:ln>
            <a:noFill/>
          </a:ln>
        </p:spPr>
      </p:pic>
      <p:pic>
        <p:nvPicPr>
          <p:cNvPr id="190" name="Picture 21"/>
          <p:cNvPicPr/>
          <p:nvPr/>
        </p:nvPicPr>
        <p:blipFill>
          <a:blip r:embed="rId3" cstate="print"/>
          <a:stretch/>
        </p:blipFill>
        <p:spPr>
          <a:xfrm>
            <a:off x="5848560" y="2808000"/>
            <a:ext cx="2877840" cy="2519640"/>
          </a:xfrm>
          <a:prstGeom prst="rect">
            <a:avLst/>
          </a:prstGeom>
          <a:ln w="9360">
            <a:noFill/>
          </a:ln>
        </p:spPr>
      </p:pic>
      <p:sp>
        <p:nvSpPr>
          <p:cNvPr id="191" name="CustomShape 15"/>
          <p:cNvSpPr/>
          <p:nvPr/>
        </p:nvSpPr>
        <p:spPr>
          <a:xfrm>
            <a:off x="5508104" y="5301208"/>
            <a:ext cx="3456048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W. A. Henderson,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Ionic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Liquid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Thermal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Behavior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Linking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Together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Ion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Structure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Packing</a:t>
            </a:r>
            <a:r>
              <a:rPr lang="pl-PL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pl-PL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Disorder</a:t>
            </a:r>
            <a:r>
              <a:rPr lang="pl-PL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l-PL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COIL-4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79512" y="4149080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/>
              <a:t>J. C. </a:t>
            </a:r>
            <a:r>
              <a:rPr lang="en-US" sz="1000" dirty="0" err="1" smtClean="0"/>
              <a:t>Lassegues</a:t>
            </a:r>
            <a:r>
              <a:rPr lang="en-US" sz="1000" dirty="0" smtClean="0"/>
              <a:t>, J. </a:t>
            </a:r>
            <a:r>
              <a:rPr lang="en-US" sz="1000" dirty="0" err="1" smtClean="0"/>
              <a:t>Grondin</a:t>
            </a:r>
            <a:r>
              <a:rPr lang="en-US" sz="1000" dirty="0" smtClean="0"/>
              <a:t>, R. </a:t>
            </a:r>
            <a:r>
              <a:rPr lang="en-US" sz="1000" dirty="0" err="1" smtClean="0"/>
              <a:t>Holomb</a:t>
            </a:r>
            <a:r>
              <a:rPr lang="en-US" sz="1000" dirty="0" smtClean="0"/>
              <a:t> and P. Johansson, </a:t>
            </a:r>
            <a:r>
              <a:rPr lang="en-US" sz="1000" i="1" dirty="0" smtClean="0"/>
              <a:t>J. Raman </a:t>
            </a:r>
            <a:r>
              <a:rPr lang="en-US" sz="1000" i="1" dirty="0" err="1" smtClean="0"/>
              <a:t>Spectrosc</a:t>
            </a:r>
            <a:r>
              <a:rPr lang="en-US" sz="1000" i="1" dirty="0" smtClean="0"/>
              <a:t>. </a:t>
            </a:r>
            <a:r>
              <a:rPr lang="en-US" sz="1000" dirty="0" smtClean="0"/>
              <a:t>2007, </a:t>
            </a:r>
            <a:r>
              <a:rPr lang="en-US" sz="1000" b="1" dirty="0" smtClean="0"/>
              <a:t>38</a:t>
            </a:r>
            <a:r>
              <a:rPr lang="en-US" sz="1000" dirty="0" smtClean="0"/>
              <a:t>, 551</a:t>
            </a:r>
          </a:p>
          <a:p>
            <a:pPr algn="just"/>
            <a:r>
              <a:rPr lang="en-US" sz="1000" dirty="0" smtClean="0"/>
              <a:t>J. C. </a:t>
            </a:r>
            <a:r>
              <a:rPr lang="en-US" sz="1000" dirty="0" err="1" smtClean="0"/>
              <a:t>Lassegues</a:t>
            </a:r>
            <a:r>
              <a:rPr lang="en-US" sz="1000" dirty="0" smtClean="0"/>
              <a:t>, J. </a:t>
            </a:r>
            <a:r>
              <a:rPr lang="en-US" sz="1000" dirty="0" err="1" smtClean="0"/>
              <a:t>Grondin</a:t>
            </a:r>
            <a:r>
              <a:rPr lang="en-US" sz="1000" dirty="0" smtClean="0"/>
              <a:t>, C. </a:t>
            </a:r>
            <a:r>
              <a:rPr lang="en-US" sz="1000" dirty="0" err="1" smtClean="0"/>
              <a:t>Aupetit</a:t>
            </a:r>
            <a:r>
              <a:rPr lang="en-US" sz="1000" dirty="0" smtClean="0"/>
              <a:t>, and P. Johansson, </a:t>
            </a:r>
            <a:r>
              <a:rPr lang="en-US" sz="1000" i="1" dirty="0" smtClean="0"/>
              <a:t>J. Phys. Chem. A</a:t>
            </a:r>
            <a:r>
              <a:rPr lang="en-US" sz="1000" dirty="0" smtClean="0"/>
              <a:t> 2009, </a:t>
            </a:r>
            <a:r>
              <a:rPr lang="en-US" sz="1000" b="1" dirty="0" smtClean="0"/>
              <a:t>113</a:t>
            </a:r>
            <a:r>
              <a:rPr lang="en-US" sz="1000" dirty="0" smtClean="0"/>
              <a:t>, 305</a:t>
            </a:r>
          </a:p>
          <a:p>
            <a:pPr algn="just"/>
            <a:r>
              <a:rPr lang="en-US" sz="1000" dirty="0" smtClean="0"/>
              <a:t>Y. </a:t>
            </a:r>
            <a:r>
              <a:rPr lang="en-US" sz="1000" dirty="0" err="1" smtClean="0"/>
              <a:t>Umebayashi</a:t>
            </a:r>
            <a:r>
              <a:rPr lang="en-US" sz="1000" dirty="0" smtClean="0"/>
              <a:t>, T. </a:t>
            </a:r>
            <a:r>
              <a:rPr lang="en-US" sz="1000" dirty="0" err="1" smtClean="0"/>
              <a:t>Mitsugi</a:t>
            </a:r>
            <a:r>
              <a:rPr lang="en-US" sz="1000" dirty="0" smtClean="0"/>
              <a:t>, S. Fukuda and T. Fujimori, K. </a:t>
            </a:r>
            <a:r>
              <a:rPr lang="en-US" sz="1000" dirty="0" err="1" smtClean="0"/>
              <a:t>Fujii</a:t>
            </a:r>
            <a:r>
              <a:rPr lang="en-US" sz="1000" dirty="0" smtClean="0"/>
              <a:t>, R. </a:t>
            </a:r>
            <a:r>
              <a:rPr lang="en-US" sz="1000" dirty="0" err="1" smtClean="0"/>
              <a:t>Kanzaki</a:t>
            </a:r>
            <a:r>
              <a:rPr lang="en-US" sz="1000" dirty="0" smtClean="0"/>
              <a:t>, M. Takeuchi, S. Ishiguro, </a:t>
            </a:r>
            <a:r>
              <a:rPr lang="en-US" sz="1000" i="1" dirty="0" smtClean="0"/>
              <a:t>J. Phys. Chem. B </a:t>
            </a:r>
            <a:r>
              <a:rPr lang="en-US" sz="1000" dirty="0" smtClean="0"/>
              <a:t>2007, </a:t>
            </a:r>
            <a:r>
              <a:rPr lang="en-US" sz="1000" b="1" dirty="0" smtClean="0"/>
              <a:t>111</a:t>
            </a:r>
            <a:r>
              <a:rPr lang="en-US" sz="1000" dirty="0" smtClean="0"/>
              <a:t>, 13028</a:t>
            </a:r>
            <a:endParaRPr lang="pl-PL" sz="1000" dirty="0" smtClean="0"/>
          </a:p>
          <a:p>
            <a:pPr algn="just"/>
            <a:r>
              <a:rPr lang="en-US" sz="1000" dirty="0" smtClean="0"/>
              <a:t>Q. Zhou, P. D. Boyle, L. </a:t>
            </a:r>
            <a:r>
              <a:rPr lang="en-US" sz="1000" dirty="0" err="1" smtClean="0"/>
              <a:t>Malpezzi</a:t>
            </a:r>
            <a:r>
              <a:rPr lang="en-US" sz="1000" dirty="0" smtClean="0"/>
              <a:t>, A. </a:t>
            </a:r>
            <a:r>
              <a:rPr lang="en-US" sz="1000" dirty="0" err="1" smtClean="0"/>
              <a:t>Mele</a:t>
            </a:r>
            <a:r>
              <a:rPr lang="en-US" sz="1000" dirty="0" smtClean="0"/>
              <a:t>, J.-H. Shin, S. </a:t>
            </a:r>
            <a:r>
              <a:rPr lang="en-US" sz="1000" dirty="0" err="1" smtClean="0"/>
              <a:t>Passerini</a:t>
            </a:r>
            <a:r>
              <a:rPr lang="en-US" sz="1000" dirty="0" smtClean="0"/>
              <a:t> and W. A. Henderson, </a:t>
            </a:r>
            <a:r>
              <a:rPr lang="en-US" sz="1000" i="1" dirty="0" smtClean="0"/>
              <a:t>Chem. Mater.</a:t>
            </a:r>
            <a:r>
              <a:rPr lang="en-US" sz="1000" dirty="0" smtClean="0"/>
              <a:t>, 2011, </a:t>
            </a:r>
            <a:r>
              <a:rPr lang="en-US" sz="1000" b="1" dirty="0" smtClean="0"/>
              <a:t>23</a:t>
            </a:r>
            <a:r>
              <a:rPr lang="en-US" sz="1000" dirty="0" smtClean="0"/>
              <a:t>, 4331</a:t>
            </a:r>
          </a:p>
        </p:txBody>
      </p:sp>
      <p:sp>
        <p:nvSpPr>
          <p:cNvPr id="189" name="CustomShape 14"/>
          <p:cNvSpPr/>
          <p:nvPr/>
        </p:nvSpPr>
        <p:spPr>
          <a:xfrm>
            <a:off x="6300192" y="4149080"/>
            <a:ext cx="456840" cy="36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pl-PL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13"/>
          <p:cNvSpPr/>
          <p:nvPr/>
        </p:nvSpPr>
        <p:spPr>
          <a:xfrm>
            <a:off x="6516216" y="2780928"/>
            <a:ext cx="456840" cy="36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pl-PL" sz="16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Spektroskopia </a:t>
            </a:r>
            <a:r>
              <a:rPr lang="pl-PL" sz="3300" b="0" strike="noStrike" spc="-1" dirty="0" err="1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Ramana</a:t>
            </a:r>
            <a:r>
              <a:rPr lang="pl-PL" sz="3300" b="0" strike="noStrike" spc="-1" dirty="0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(I)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Picture 5"/>
          <p:cNvPicPr/>
          <p:nvPr/>
        </p:nvPicPr>
        <p:blipFill>
          <a:blip r:embed="rId2" cstate="print"/>
          <a:stretch/>
        </p:blipFill>
        <p:spPr>
          <a:xfrm>
            <a:off x="648000" y="2160000"/>
            <a:ext cx="3887640" cy="388764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3"/>
          <p:cNvPicPr/>
          <p:nvPr/>
        </p:nvPicPr>
        <p:blipFill>
          <a:blip r:embed="rId3" cstate="print"/>
          <a:stretch/>
        </p:blipFill>
        <p:spPr>
          <a:xfrm>
            <a:off x="4845240" y="2160000"/>
            <a:ext cx="3899160" cy="3899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Spektroskopia </a:t>
            </a:r>
            <a:r>
              <a:rPr lang="pl-PL" sz="3300" b="0" strike="noStrike" spc="-1" dirty="0" err="1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Ramana</a:t>
            </a:r>
            <a:r>
              <a:rPr lang="pl-PL" sz="3300" b="0" strike="noStrike" spc="-1" dirty="0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(II)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91" y="1628800"/>
            <a:ext cx="381990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93096"/>
            <a:ext cx="167193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211973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81" y="1628800"/>
            <a:ext cx="403249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Przewodnictwo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Przewodnictwo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8" name="Picture 4"/>
          <p:cNvPicPr/>
          <p:nvPr/>
        </p:nvPicPr>
        <p:blipFill>
          <a:blip r:embed="rId2" cstate="print"/>
          <a:stretch/>
        </p:blipFill>
        <p:spPr>
          <a:xfrm>
            <a:off x="4824000" y="2232000"/>
            <a:ext cx="3743640" cy="374364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3"/>
          <p:cNvPicPr/>
          <p:nvPr/>
        </p:nvPicPr>
        <p:blipFill>
          <a:blip r:embed="rId3" cstate="print"/>
          <a:stretch/>
        </p:blipFill>
        <p:spPr>
          <a:xfrm>
            <a:off x="648000" y="2231640"/>
            <a:ext cx="3743640" cy="374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 planujemy?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Kontynuowanie charakterystyk </a:t>
            </a:r>
            <a:r>
              <a:rPr lang="pl-PL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mieszanin</a:t>
            </a:r>
          </a:p>
          <a:p>
            <a:pPr marL="731520" lvl="1" indent="-273600"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Temperaturowe pomiary spektroskopowe</a:t>
            </a:r>
          </a:p>
          <a:p>
            <a:pPr marL="731520" lvl="1" indent="-273600"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Pomiary liczb przenoszenia</a:t>
            </a:r>
          </a:p>
          <a:p>
            <a:pPr marL="731520" lvl="1" indent="-273600"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Pomiary stabilności elektrochemicznej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Dodanie do mieszanin PEO i próba otrzymania elektrolitu polimerowego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368360" y="2743200"/>
            <a:ext cx="6479280" cy="167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722160" y="533520"/>
            <a:ext cx="777168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Dziękuję za uwagę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Ogniwa litowe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TextShape 3"/>
          <p:cNvSpPr txBox="1"/>
          <p:nvPr/>
        </p:nvSpPr>
        <p:spPr>
          <a:xfrm>
            <a:off x="4011120" y="2458440"/>
            <a:ext cx="4628880" cy="2034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ogniwa z metalicznym litem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ogniwa litowo-jonowe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4598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23528" y="5445224"/>
            <a:ext cx="2518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K. </a:t>
            </a:r>
            <a:r>
              <a:rPr lang="en-US" sz="1000" dirty="0" err="1"/>
              <a:t>Xu</a:t>
            </a:r>
            <a:r>
              <a:rPr lang="en-US" sz="1000" dirty="0"/>
              <a:t>, </a:t>
            </a:r>
            <a:r>
              <a:rPr lang="en-US" sz="1000" i="1" dirty="0"/>
              <a:t>Chem. Rev</a:t>
            </a:r>
            <a:r>
              <a:rPr lang="en-US" sz="1000" dirty="0"/>
              <a:t>. 104, 4303-4417,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Ciecze jonowe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ctr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sole, które topią się w temperaturze &lt; 100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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	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Obraz 17"/>
          <p:cNvPicPr/>
          <p:nvPr/>
        </p:nvPicPr>
        <p:blipFill>
          <a:blip r:embed="rId2" cstate="print"/>
          <a:stretch/>
        </p:blipFill>
        <p:spPr>
          <a:xfrm>
            <a:off x="322920" y="2572200"/>
            <a:ext cx="4859640" cy="359928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3"/>
          <p:cNvPicPr/>
          <p:nvPr/>
        </p:nvPicPr>
        <p:blipFill>
          <a:blip r:embed="rId3" cstate="print"/>
          <a:stretch/>
        </p:blipFill>
        <p:spPr>
          <a:xfrm>
            <a:off x="5760000" y="2592360"/>
            <a:ext cx="2706480" cy="3599280"/>
          </a:xfrm>
          <a:prstGeom prst="rect">
            <a:avLst/>
          </a:prstGeom>
          <a:ln w="9360"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7617960" y="5446080"/>
            <a:ext cx="77652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EMIMTFSI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7785360" y="4536720"/>
            <a:ext cx="69912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PY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13</a:t>
            </a: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TFSI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7787160" y="3528360"/>
            <a:ext cx="69912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PY</a:t>
            </a:r>
            <a:r>
              <a:rPr lang="pl-PL" sz="12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14</a:t>
            </a:r>
            <a:r>
              <a:rPr lang="pl-PL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TFSI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6411960" y="5555880"/>
            <a:ext cx="3621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-16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6698520" y="5472720"/>
            <a:ext cx="291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-9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6626520" y="4608720"/>
            <a:ext cx="320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12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9"/>
          <p:cNvSpPr/>
          <p:nvPr/>
        </p:nvSpPr>
        <p:spPr>
          <a:xfrm>
            <a:off x="6698520" y="3744360"/>
            <a:ext cx="291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-7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 dirty="0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Ciecze jonowe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ctr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niezadowalające liczby przenoszenia jonów litu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 cstate="print"/>
          <a:stretch/>
        </p:blipFill>
        <p:spPr>
          <a:xfrm>
            <a:off x="1259640" y="2736360"/>
            <a:ext cx="6634080" cy="3239280"/>
          </a:xfrm>
          <a:prstGeom prst="rect">
            <a:avLst/>
          </a:prstGeom>
          <a:ln w="9360"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80120" y="6021288"/>
            <a:ext cx="7812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M. Forsyth, H. Yoon, F. Chen, H. Zhu, D. R. MacFarlane, M. Armand and P. C. </a:t>
            </a:r>
            <a:r>
              <a:rPr lang="en-US" sz="1000" dirty="0" err="1"/>
              <a:t>Howlett</a:t>
            </a:r>
            <a:r>
              <a:rPr lang="en-US" sz="1000" dirty="0"/>
              <a:t>, </a:t>
            </a:r>
            <a:r>
              <a:rPr lang="en-US" sz="1000" i="1" dirty="0"/>
              <a:t>J. Phys. Chem. C</a:t>
            </a:r>
            <a:r>
              <a:rPr lang="en-US" sz="1000" dirty="0"/>
              <a:t> 2016, 120, 4276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 chcemy zyskać?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80440" y="108000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ctr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Zastosowanie soli litu zwiększy liczbę przenoszenia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ctr">
              <a:lnSpc>
                <a:spcPct val="100000"/>
              </a:lnSpc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Niskie temperatury topnienia soli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6"/>
          <p:cNvPicPr/>
          <p:nvPr/>
        </p:nvPicPr>
        <p:blipFill>
          <a:blip r:embed="rId2" cstate="print"/>
          <a:stretch/>
        </p:blipFill>
        <p:spPr>
          <a:xfrm>
            <a:off x="6296520" y="3429000"/>
            <a:ext cx="2595960" cy="2519280"/>
          </a:xfrm>
          <a:prstGeom prst="rect">
            <a:avLst/>
          </a:prstGeom>
          <a:ln w="9360"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323528" y="3429000"/>
            <a:ext cx="2340024" cy="2690640"/>
            <a:chOff x="1115616" y="3429000"/>
            <a:chExt cx="2340024" cy="2690640"/>
          </a:xfrm>
        </p:grpSpPr>
        <p:sp>
          <p:nvSpPr>
            <p:cNvPr id="6" name="Prostokąt 5"/>
            <p:cNvSpPr/>
            <p:nvPr/>
          </p:nvSpPr>
          <p:spPr>
            <a:xfrm>
              <a:off x="1115616" y="3429000"/>
              <a:ext cx="2304256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Picture 2"/>
            <p:cNvPicPr/>
            <p:nvPr/>
          </p:nvPicPr>
          <p:blipFill>
            <a:blip r:embed="rId3" cstate="print"/>
            <a:stretch/>
          </p:blipFill>
          <p:spPr>
            <a:xfrm>
              <a:off x="1186920" y="3600360"/>
              <a:ext cx="2268720" cy="251928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57274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275856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W. A. Henderson and S. </a:t>
            </a:r>
            <a:r>
              <a:rPr lang="pl-PL" sz="1000" dirty="0" err="1"/>
              <a:t>Passerini</a:t>
            </a:r>
            <a:r>
              <a:rPr lang="pl-PL" sz="1000" dirty="0"/>
              <a:t>, </a:t>
            </a:r>
            <a:r>
              <a:rPr lang="pl-PL" sz="1000" i="1" dirty="0" err="1"/>
              <a:t>Chem</a:t>
            </a:r>
            <a:r>
              <a:rPr lang="pl-PL" sz="1000" i="1" dirty="0"/>
              <a:t>. </a:t>
            </a:r>
            <a:r>
              <a:rPr lang="pl-PL" sz="1000" i="1" dirty="0" err="1"/>
              <a:t>Mater</a:t>
            </a:r>
            <a:r>
              <a:rPr lang="pl-PL" sz="1000" i="1" dirty="0"/>
              <a:t>.</a:t>
            </a:r>
            <a:r>
              <a:rPr lang="pl-PL" sz="1000" dirty="0"/>
              <a:t>, 2004, </a:t>
            </a:r>
            <a:r>
              <a:rPr lang="pl-PL" sz="1000" b="1" dirty="0"/>
              <a:t>16</a:t>
            </a:r>
            <a:r>
              <a:rPr lang="pl-PL" sz="1000" dirty="0"/>
              <a:t>, 2881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Co chcemy zyskać?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760" y="1628800"/>
            <a:ext cx="63246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Prostokąt 54"/>
          <p:cNvSpPr/>
          <p:nvPr/>
        </p:nvSpPr>
        <p:spPr>
          <a:xfrm>
            <a:off x="107504" y="566124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000" dirty="0" smtClean="0"/>
              <a:t>W. A. Henderson, </a:t>
            </a:r>
            <a:r>
              <a:rPr lang="en-US" sz="1000" i="1" dirty="0" smtClean="0"/>
              <a:t>Ionic Liquid Thermal Phase Behavior:</a:t>
            </a:r>
            <a:r>
              <a:rPr lang="pl-PL" sz="1000" i="1" dirty="0" smtClean="0"/>
              <a:t>  </a:t>
            </a:r>
            <a:r>
              <a:rPr lang="en-US" sz="1000" i="1" dirty="0" smtClean="0"/>
              <a:t>Linking Together Ion Structure, </a:t>
            </a:r>
            <a:r>
              <a:rPr lang="pl-PL" sz="1000" i="1" dirty="0" smtClean="0"/>
              <a:t> </a:t>
            </a:r>
            <a:r>
              <a:rPr lang="en-US" sz="1000" i="1" dirty="0" smtClean="0"/>
              <a:t>Crystal Packing and</a:t>
            </a:r>
            <a:r>
              <a:rPr lang="pl-PL" sz="1000" i="1" dirty="0" smtClean="0"/>
              <a:t> </a:t>
            </a:r>
            <a:r>
              <a:rPr lang="en-US" sz="1000" i="1" dirty="0" smtClean="0"/>
              <a:t>Disorder</a:t>
            </a:r>
            <a:r>
              <a:rPr lang="pl-PL" sz="1000" dirty="0" smtClean="0"/>
              <a:t>, </a:t>
            </a:r>
            <a:r>
              <a:rPr lang="pl-PL" sz="1000" b="1" dirty="0" smtClean="0"/>
              <a:t>COIL-4</a:t>
            </a:r>
            <a:endParaRPr lang="en-US" sz="1000" b="1" dirty="0" smtClean="0"/>
          </a:p>
          <a:p>
            <a:pPr algn="just"/>
            <a:endParaRPr lang="en-US" sz="1000" dirty="0" smtClean="0"/>
          </a:p>
        </p:txBody>
      </p:sp>
      <p:sp>
        <p:nvSpPr>
          <p:cNvPr id="56" name="Rectangle 22"/>
          <p:cNvSpPr/>
          <p:nvPr/>
        </p:nvSpPr>
        <p:spPr>
          <a:xfrm>
            <a:off x="107504" y="5847075"/>
            <a:ext cx="71287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/>
              <a:t>J. C. </a:t>
            </a:r>
            <a:r>
              <a:rPr lang="en-US" sz="1000" dirty="0" err="1" smtClean="0"/>
              <a:t>Lassegues</a:t>
            </a:r>
            <a:r>
              <a:rPr lang="en-US" sz="1000" dirty="0" smtClean="0"/>
              <a:t>, J. </a:t>
            </a:r>
            <a:r>
              <a:rPr lang="en-US" sz="1000" dirty="0" err="1" smtClean="0"/>
              <a:t>Grondin</a:t>
            </a:r>
            <a:r>
              <a:rPr lang="en-US" sz="1000" dirty="0" smtClean="0"/>
              <a:t>, C. </a:t>
            </a:r>
            <a:r>
              <a:rPr lang="en-US" sz="1000" dirty="0" err="1" smtClean="0"/>
              <a:t>Aupetit</a:t>
            </a:r>
            <a:r>
              <a:rPr lang="en-US" sz="1000" dirty="0" smtClean="0"/>
              <a:t>, and P. Johansson,</a:t>
            </a:r>
            <a:r>
              <a:rPr lang="pl-PL" sz="1000" dirty="0" smtClean="0"/>
              <a:t> </a:t>
            </a:r>
            <a:r>
              <a:rPr lang="en-US" sz="1000" i="1" dirty="0" smtClean="0"/>
              <a:t>J. Phys. Chem. A</a:t>
            </a:r>
            <a:r>
              <a:rPr lang="en-US" sz="1000" dirty="0" smtClean="0"/>
              <a:t> 2009, </a:t>
            </a:r>
            <a:r>
              <a:rPr lang="en-US" sz="1000" b="1" dirty="0" smtClean="0"/>
              <a:t>113</a:t>
            </a:r>
            <a:r>
              <a:rPr lang="en-US" sz="1000" dirty="0" smtClean="0"/>
              <a:t>, 305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107504" y="6063099"/>
            <a:ext cx="5832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J. C. </a:t>
            </a:r>
            <a:r>
              <a:rPr lang="pl-PL" sz="1000" dirty="0" err="1" smtClean="0"/>
              <a:t>Lassegues</a:t>
            </a:r>
            <a:r>
              <a:rPr lang="pl-PL" sz="1000" dirty="0" smtClean="0"/>
              <a:t>, J. </a:t>
            </a:r>
            <a:r>
              <a:rPr lang="pl-PL" sz="1000" dirty="0" err="1" smtClean="0"/>
              <a:t>Grondin</a:t>
            </a:r>
            <a:r>
              <a:rPr lang="pl-PL" sz="1000" dirty="0" smtClean="0"/>
              <a:t> and D. Talaga, </a:t>
            </a:r>
            <a:r>
              <a:rPr lang="pl-PL" sz="1000" i="1" dirty="0" err="1" smtClean="0"/>
              <a:t>Phys</a:t>
            </a:r>
            <a:r>
              <a:rPr lang="pl-PL" sz="1000" i="1" dirty="0" smtClean="0"/>
              <a:t>. </a:t>
            </a:r>
            <a:r>
              <a:rPr lang="pl-PL" sz="1000" i="1" dirty="0" err="1" smtClean="0"/>
              <a:t>Chem</a:t>
            </a:r>
            <a:r>
              <a:rPr lang="pl-PL" sz="1000" i="1" dirty="0" smtClean="0"/>
              <a:t>. </a:t>
            </a:r>
            <a:r>
              <a:rPr lang="pl-PL" sz="1000" i="1" dirty="0" err="1" smtClean="0"/>
              <a:t>Chem</a:t>
            </a:r>
            <a:r>
              <a:rPr lang="pl-PL" sz="1000" i="1" dirty="0" smtClean="0"/>
              <a:t>. </a:t>
            </a:r>
            <a:r>
              <a:rPr lang="pl-PL" sz="1000" i="1" dirty="0" err="1" smtClean="0"/>
              <a:t>Phys</a:t>
            </a:r>
            <a:r>
              <a:rPr lang="pl-PL" sz="1000" i="1" dirty="0" smtClean="0"/>
              <a:t>.,</a:t>
            </a:r>
            <a:r>
              <a:rPr lang="pl-PL" sz="1000" dirty="0" smtClean="0"/>
              <a:t> 2006, </a:t>
            </a:r>
            <a:r>
              <a:rPr lang="pl-PL" sz="1000" b="1" dirty="0" smtClean="0"/>
              <a:t>8</a:t>
            </a:r>
            <a:r>
              <a:rPr lang="pl-PL" sz="1000" dirty="0" smtClean="0"/>
              <a:t>, 5629</a:t>
            </a:r>
            <a:endParaRPr lang="en-US" sz="1000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107504" y="6237312"/>
            <a:ext cx="5616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J. L. </a:t>
            </a:r>
            <a:r>
              <a:rPr lang="pl-PL" sz="1000" dirty="0" err="1" smtClean="0"/>
              <a:t>Nowinski</a:t>
            </a:r>
            <a:r>
              <a:rPr lang="pl-PL" sz="1000" dirty="0" smtClean="0"/>
              <a:t>, P. </a:t>
            </a:r>
            <a:r>
              <a:rPr lang="pl-PL" sz="1000" dirty="0" err="1" smtClean="0"/>
              <a:t>Lightfoot</a:t>
            </a:r>
            <a:r>
              <a:rPr lang="pl-PL" sz="1000" dirty="0" smtClean="0"/>
              <a:t> </a:t>
            </a:r>
            <a:r>
              <a:rPr lang="en-US" sz="1000" dirty="0" smtClean="0"/>
              <a:t>and</a:t>
            </a:r>
            <a:r>
              <a:rPr lang="en-GB" sz="1000" dirty="0" smtClean="0"/>
              <a:t> </a:t>
            </a:r>
            <a:r>
              <a:rPr lang="pl-PL" sz="1000" dirty="0" smtClean="0"/>
              <a:t>P. G. Bruce,  </a:t>
            </a:r>
            <a:r>
              <a:rPr lang="pl-PL" sz="1000" i="1" dirty="0" smtClean="0"/>
              <a:t>J. </a:t>
            </a:r>
            <a:r>
              <a:rPr lang="pl-PL" sz="1000" i="1" dirty="0" err="1" smtClean="0"/>
              <a:t>Mater</a:t>
            </a:r>
            <a:r>
              <a:rPr lang="pl-PL" sz="1000" i="1" dirty="0" smtClean="0"/>
              <a:t>. </a:t>
            </a:r>
            <a:r>
              <a:rPr lang="pl-PL" sz="1000" i="1" dirty="0" err="1" smtClean="0"/>
              <a:t>Chem</a:t>
            </a:r>
            <a:r>
              <a:rPr lang="pl-PL" sz="1000" i="1" dirty="0" smtClean="0"/>
              <a:t>.</a:t>
            </a:r>
            <a:r>
              <a:rPr lang="en-GB" sz="1000" dirty="0" smtClean="0"/>
              <a:t>, </a:t>
            </a:r>
            <a:r>
              <a:rPr lang="pl-PL" sz="1000" dirty="0" smtClean="0"/>
              <a:t>1994</a:t>
            </a:r>
            <a:r>
              <a:rPr lang="en-GB" sz="1000" dirty="0" smtClean="0"/>
              <a:t>, </a:t>
            </a:r>
            <a:r>
              <a:rPr lang="pl-PL" sz="1000" b="1" dirty="0" smtClean="0"/>
              <a:t>4</a:t>
            </a:r>
            <a:r>
              <a:rPr lang="en-GB" sz="1000" dirty="0" smtClean="0"/>
              <a:t>, 1</a:t>
            </a:r>
            <a:r>
              <a:rPr lang="pl-PL" sz="1000" dirty="0" smtClean="0"/>
              <a:t>579</a:t>
            </a:r>
            <a:endParaRPr lang="en-US" sz="1000" dirty="0"/>
          </a:p>
        </p:txBody>
      </p:sp>
      <p:sp>
        <p:nvSpPr>
          <p:cNvPr id="59" name="pole tekstowe 58"/>
          <p:cNvSpPr txBox="1"/>
          <p:nvPr/>
        </p:nvSpPr>
        <p:spPr>
          <a:xfrm>
            <a:off x="107504" y="6423139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K. Matsumoto, R. Hagiwara </a:t>
            </a:r>
            <a:r>
              <a:rPr lang="en-US" sz="1000" dirty="0" smtClean="0"/>
              <a:t>and</a:t>
            </a:r>
            <a:r>
              <a:rPr lang="en-GB" sz="1000" dirty="0" smtClean="0"/>
              <a:t> O. </a:t>
            </a:r>
            <a:r>
              <a:rPr lang="en-GB" sz="1000" dirty="0" err="1" smtClean="0"/>
              <a:t>Tamada</a:t>
            </a:r>
            <a:r>
              <a:rPr lang="en-GB" sz="1000" dirty="0" smtClean="0"/>
              <a:t>,</a:t>
            </a:r>
            <a:r>
              <a:rPr lang="pl-PL" sz="1000" dirty="0" smtClean="0"/>
              <a:t> </a:t>
            </a:r>
            <a:r>
              <a:rPr lang="en-GB" sz="1000" i="1" dirty="0" smtClean="0"/>
              <a:t>Solid State Sci.</a:t>
            </a:r>
            <a:r>
              <a:rPr lang="en-GB" sz="1000" dirty="0" smtClean="0"/>
              <a:t>, 2006, </a:t>
            </a:r>
            <a:r>
              <a:rPr lang="en-GB" sz="1000" b="1" dirty="0" smtClean="0"/>
              <a:t>8</a:t>
            </a:r>
            <a:r>
              <a:rPr lang="en-GB" sz="1000" dirty="0" smtClean="0"/>
              <a:t>, 1103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 dirty="0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Dotychczas </a:t>
            </a:r>
            <a:r>
              <a:rPr lang="pl-PL" sz="33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w</a:t>
            </a:r>
            <a:r>
              <a:rPr lang="pl-PL" sz="3300" b="0" strike="noStrike" spc="-1" dirty="0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ykonana praca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79512" y="1124744"/>
            <a:ext cx="8784976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spcAft>
                <a:spcPts val="12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Zapoznanie się z technikami badawczymi stosowanymi przy charakteryzacji elektrolitów niewodnych</a:t>
            </a:r>
          </a:p>
          <a:p>
            <a:pPr marL="274320" indent="-273600">
              <a:lnSpc>
                <a:spcPct val="100000"/>
              </a:lnSpc>
              <a:spcAft>
                <a:spcPts val="12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Zdobycie umiejętności w zakresie pracy z wykorzystaniem związków chemicznych wrażliwych na kontakt z wodą i powietrzem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600">
              <a:lnSpc>
                <a:spcPct val="100000"/>
              </a:lnSpc>
              <a:spcAft>
                <a:spcPts val="12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Przygotowanie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próbek z </a:t>
            </a:r>
            <a:r>
              <a:rPr lang="pl-PL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EMIMTFSI, P14TFSI, P13TFSI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spcAft>
                <a:spcPts val="12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Spektroskopia </a:t>
            </a:r>
            <a:r>
              <a:rPr lang="pl-P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Ramana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próbek mieszanin oraz </a:t>
            </a:r>
            <a:r>
              <a:rPr lang="pl-PL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czystych cieczy jonowych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spcAft>
                <a:spcPts val="12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Badanie przewodnictwa </a:t>
            </a:r>
            <a:r>
              <a:rPr lang="pl-PL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próbek opartych na P14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oraz </a:t>
            </a:r>
            <a:r>
              <a:rPr lang="pl-PL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liczb 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przenoszenia mieszaniny EMIMTFSI i </a:t>
            </a:r>
            <a:r>
              <a:rPr lang="pl-PL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LiTFSI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spc="-1" dirty="0" smtClean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Przedmiot badań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9320"/>
            <a:ext cx="434711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9204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79512" y="6381328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Q. </a:t>
            </a:r>
            <a:r>
              <a:rPr lang="pl-PL" sz="1000" dirty="0" err="1"/>
              <a:t>Zhou</a:t>
            </a:r>
            <a:r>
              <a:rPr lang="pl-PL" sz="1000" dirty="0"/>
              <a:t>, P. D. Boyle, L. </a:t>
            </a:r>
            <a:r>
              <a:rPr lang="pl-PL" sz="1000" dirty="0" err="1"/>
              <a:t>Malpezzi</a:t>
            </a:r>
            <a:r>
              <a:rPr lang="pl-PL" sz="1000" dirty="0"/>
              <a:t>, A. Mele, J. -H. </a:t>
            </a:r>
            <a:r>
              <a:rPr lang="pl-PL" sz="1000" dirty="0" err="1"/>
              <a:t>Shin</a:t>
            </a:r>
            <a:r>
              <a:rPr lang="pl-PL" sz="1000" dirty="0"/>
              <a:t>, S. </a:t>
            </a:r>
            <a:r>
              <a:rPr lang="pl-PL" sz="1000" dirty="0" err="1"/>
              <a:t>Passerini</a:t>
            </a:r>
            <a:r>
              <a:rPr lang="pl-PL" sz="1000" dirty="0"/>
              <a:t> and W. A. Henderson, </a:t>
            </a:r>
            <a:r>
              <a:rPr lang="en-US" sz="1000" i="1" dirty="0"/>
              <a:t>Chem. Mater.</a:t>
            </a:r>
            <a:r>
              <a:rPr lang="en-US" sz="1000" dirty="0"/>
              <a:t>, </a:t>
            </a:r>
            <a:r>
              <a:rPr lang="en-US" sz="1000" b="1" dirty="0"/>
              <a:t>2011</a:t>
            </a:r>
            <a:r>
              <a:rPr lang="pl-PL" sz="1000" dirty="0"/>
              <a:t>, </a:t>
            </a:r>
            <a:r>
              <a:rPr lang="en-US" sz="1000" b="1" i="1" dirty="0"/>
              <a:t>23</a:t>
            </a:r>
            <a:r>
              <a:rPr lang="pl-PL" sz="1000" dirty="0"/>
              <a:t>, 4331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300" b="0" strike="noStrike" spc="-1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Spektroskopia Ramana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656</Words>
  <Application>Microsoft Office PowerPoint</Application>
  <PresentationFormat>Pokaz na ekranie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Badania właściwości mieszanin ciecz jonowa – sól litu dedykowanych zastosowaniom w ogniwach litowych pracujących w podwyższonych i wysokich temper</dc:title>
  <dc:creator>Grzelak Daniel</dc:creator>
  <cp:lastModifiedBy>maciek</cp:lastModifiedBy>
  <cp:revision>31</cp:revision>
  <dcterms:created xsi:type="dcterms:W3CDTF">2016-05-29T13:06:43Z</dcterms:created>
  <dcterms:modified xsi:type="dcterms:W3CDTF">2016-06-01T08:08:56Z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