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6" r:id="rId6"/>
    <p:sldId id="267" r:id="rId7"/>
    <p:sldId id="264" r:id="rId8"/>
    <p:sldId id="280" r:id="rId9"/>
    <p:sldId id="276" r:id="rId10"/>
    <p:sldId id="261" r:id="rId11"/>
    <p:sldId id="262" r:id="rId12"/>
    <p:sldId id="268" r:id="rId13"/>
    <p:sldId id="263" r:id="rId14"/>
    <p:sldId id="269" r:id="rId15"/>
    <p:sldId id="272" r:id="rId16"/>
    <p:sldId id="260" r:id="rId17"/>
    <p:sldId id="265" r:id="rId18"/>
    <p:sldId id="277" r:id="rId19"/>
    <p:sldId id="271" r:id="rId20"/>
    <p:sldId id="273" r:id="rId21"/>
    <p:sldId id="274" r:id="rId22"/>
    <p:sldId id="275" r:id="rId23"/>
    <p:sldId id="278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 Kalafior" initials="ppp" lastIdx="1" clrIdx="0">
    <p:extLst>
      <p:ext uri="{19B8F6BF-5375-455C-9EA6-DF929625EA0E}">
        <p15:presenceInfo xmlns="" xmlns:p15="http://schemas.microsoft.com/office/powerpoint/2012/main" userId="Pan Kalafi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9" autoAdjust="0"/>
    <p:restoredTop sz="95101" autoAdjust="0"/>
  </p:normalViewPr>
  <p:slideViewPr>
    <p:cSldViewPr>
      <p:cViewPr>
        <p:scale>
          <a:sx n="75" d="100"/>
          <a:sy n="75" d="100"/>
        </p:scale>
        <p:origin x="-1446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31T10:36:55.797" idx="1">
    <p:pos x="10" y="10"/>
    <p:text>trzeba zaznaczyć że ujemny współczynnik załamania mógłby występować przy
rezonansie plazmonowym 
e-&gt;0
u-&gt;0
Można o rezonansie zrobić dodatkowy slajd</p:text>
    <p:extLst>
      <p:ext uri="{C676402C-5697-4E1C-873F-D02D1690AC5C}">
        <p15:threadingInfo xmlns=""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CA568-ED7E-4442-8DCC-7058BF09073A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9C725-B022-408D-BEB2-71454A9778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203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9C725-B022-408D-BEB2-71454A97782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45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9C725-B022-408D-BEB2-71454A97782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19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A237EB80-CEFB-452C-BC8F-2A6719218C94}" type="datetime1">
              <a:rPr lang="pl-PL" smtClean="0"/>
              <a:t>2016-06-01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CFFA69E8-AE56-4202-94E9-83DAFC3771BC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2296-3411-4DAC-9328-9BB995649994}" type="datetime1">
              <a:rPr lang="pl-PL" smtClean="0"/>
              <a:t>2016-06-01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A69E8-AE56-4202-94E9-83DAFC3771BC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FBA5-B8D5-4737-894D-306A118BB575}" type="datetime1">
              <a:rPr lang="pl-PL" smtClean="0"/>
              <a:t>2016-06-01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A69E8-AE56-4202-94E9-83DAFC3771BC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A3F1-DE25-48FE-90D0-3515A2765714}" type="datetime1">
              <a:rPr lang="pl-PL" smtClean="0"/>
              <a:t>2016-06-01</a:t>
            </a:fld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A69E8-AE56-4202-94E9-83DAFC3771BC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E4E1FD35-4F8A-4CCC-ADCE-3459A41097FC}" type="datetime1">
              <a:rPr lang="pl-PL" smtClean="0"/>
              <a:t>2016-06-01</a:t>
            </a:fld>
            <a:endParaRPr lang="pl-P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CFFA69E8-AE56-4202-94E9-83DAFC3771BC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52D6-85BB-4AE5-9C53-D4E05E6E5506}" type="datetime1">
              <a:rPr lang="pl-PL" smtClean="0"/>
              <a:t>2016-06-01</a:t>
            </a:fld>
            <a:endParaRPr lang="pl-P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A69E8-AE56-4202-94E9-83DAFC3771BC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96AE-F60C-4E78-B2EF-BC66562BEEF9}" type="datetime1">
              <a:rPr lang="pl-PL" smtClean="0"/>
              <a:t>2016-06-01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A69E8-AE56-4202-94E9-83DAFC3771BC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81F1-A81A-4199-A987-9F0637152FF2}" type="datetime1">
              <a:rPr lang="pl-PL" smtClean="0"/>
              <a:t>2016-06-01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A69E8-AE56-4202-94E9-83DAFC3771BC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883E-EBAF-4A2A-B07A-9B68E1B56C08}" type="datetime1">
              <a:rPr lang="pl-PL" smtClean="0"/>
              <a:t>2016-06-01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A69E8-AE56-4202-94E9-83DAFC3771BC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F55C-8D9D-4B78-82F6-3CEB2D7764C0}" type="datetime1">
              <a:rPr lang="pl-PL" smtClean="0"/>
              <a:t>2016-06-01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A69E8-AE56-4202-94E9-83DAFC3771BC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DDA0-6717-4FD7-B268-4965A1EA7356}" type="datetime1">
              <a:rPr lang="pl-PL" smtClean="0"/>
              <a:t>2016-06-01</a:t>
            </a:fld>
            <a:endParaRPr lang="pl-PL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A69E8-AE56-4202-94E9-83DAFC3771BC}" type="slidenum">
              <a:rPr lang="pl-PL" smtClean="0"/>
              <a:t>‹#›</a:t>
            </a:fld>
            <a:endParaRPr lang="pl-P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FA69E8-AE56-4202-94E9-83DAFC3771B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88A02F-47DE-4637-BF43-57E4C81D89C2}" type="datetime1">
              <a:rPr lang="pl-PL" smtClean="0"/>
              <a:t>2016-06-01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4293096"/>
            <a:ext cx="3962400" cy="21336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Uzyskanie </a:t>
            </a:r>
            <a:r>
              <a:rPr lang="pl-PL" dirty="0"/>
              <a:t>zlokalizowanego powierzchniowego </a:t>
            </a:r>
            <a:r>
              <a:rPr lang="pl-PL" dirty="0" smtClean="0"/>
              <a:t>rezonansu plazmonowego (LSPR) w relatywnie małych nanocząstkach</a:t>
            </a:r>
            <a:endParaRPr lang="pl-PL" dirty="0"/>
          </a:p>
        </p:txBody>
      </p:sp>
      <p:sp>
        <p:nvSpPr>
          <p:cNvPr id="4" name="Rectangle 3"/>
          <p:cNvSpPr/>
          <p:nvPr/>
        </p:nvSpPr>
        <p:spPr>
          <a:xfrm>
            <a:off x="971600" y="273000"/>
            <a:ext cx="5262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Nanocząstki Złota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248" y="6093296"/>
            <a:ext cx="223461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 smtClean="0"/>
              <a:t>Dr Michał Wójcik</a:t>
            </a:r>
            <a:br>
              <a:rPr lang="pl-PL" sz="1300" dirty="0" smtClean="0"/>
            </a:br>
            <a:r>
              <a:rPr lang="pl-PL" sz="1300" dirty="0" smtClean="0"/>
              <a:t>Grzegorz Kołodziej </a:t>
            </a:r>
          </a:p>
          <a:p>
            <a:r>
              <a:rPr lang="pl-PL" sz="1300" dirty="0" smtClean="0"/>
              <a:t>Paweł Szczypkowski</a:t>
            </a:r>
            <a:endParaRPr lang="pl-PL" sz="1300" dirty="0"/>
          </a:p>
        </p:txBody>
      </p:sp>
      <p:pic>
        <p:nvPicPr>
          <p:cNvPr id="2051" name="Picture 3" descr="C:\Users\Ja\Desktop\UW\Chmia (projekt)\IMG_20160523_1405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8" y="1759847"/>
            <a:ext cx="2599533" cy="410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73405" y="6629920"/>
            <a:ext cx="457200" cy="152400"/>
          </a:xfrm>
        </p:spPr>
        <p:txBody>
          <a:bodyPr/>
          <a:lstStyle/>
          <a:p>
            <a:fld id="{CFFA69E8-AE56-4202-94E9-83DAFC3771BC}" type="slidenum">
              <a:rPr lang="pl-PL" sz="1500" smtClean="0">
                <a:solidFill>
                  <a:srgbClr val="C00000"/>
                </a:solidFill>
              </a:rPr>
              <a:t>1</a:t>
            </a:fld>
            <a:endParaRPr lang="pl-PL" sz="1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06751" y="2903724"/>
            <a:ext cx="3816424" cy="19442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539552" y="188640"/>
            <a:ext cx="7805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800" dirty="0" smtClean="0"/>
              <a:t>Redukcja jonów Ag</a:t>
            </a:r>
            <a:r>
              <a:rPr lang="pl-PL" sz="4800" baseline="50000" dirty="0" smtClean="0"/>
              <a:t>+</a:t>
            </a:r>
            <a:r>
              <a:rPr lang="pl-PL" sz="4800" dirty="0" smtClean="0"/>
              <a:t> przez Au</a:t>
            </a:r>
            <a:r>
              <a:rPr lang="pl-PL" sz="4800" baseline="50000" dirty="0" smtClean="0"/>
              <a:t>0</a:t>
            </a:r>
            <a:endParaRPr lang="pl-PL" sz="4800" baseline="50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94783" y="3695812"/>
            <a:ext cx="32403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9650" y="3547150"/>
            <a:ext cx="0" cy="2880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07184" y="3560180"/>
            <a:ext cx="0" cy="2880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05188" y="3560180"/>
            <a:ext cx="0" cy="2880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7891" y="31197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</a:t>
            </a:r>
            <a:r>
              <a:rPr lang="pl-PL" baseline="50000" dirty="0" smtClean="0"/>
              <a:t>+</a:t>
            </a:r>
            <a:endParaRPr lang="pl-PL" baseline="50000" dirty="0"/>
          </a:p>
        </p:txBody>
      </p:sp>
      <p:sp>
        <p:nvSpPr>
          <p:cNvPr id="21" name="TextBox 20"/>
          <p:cNvSpPr txBox="1"/>
          <p:nvPr/>
        </p:nvSpPr>
        <p:spPr>
          <a:xfrm>
            <a:off x="666791" y="39118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</a:t>
            </a:r>
            <a:r>
              <a:rPr lang="pl-PL" baseline="-25000" dirty="0" smtClean="0"/>
              <a:t>2</a:t>
            </a:r>
            <a:endParaRPr lang="pl-PL" baseline="-25000" dirty="0"/>
          </a:p>
        </p:txBody>
      </p:sp>
      <p:sp>
        <p:nvSpPr>
          <p:cNvPr id="46" name="Curved Left Arrow 45"/>
          <p:cNvSpPr/>
          <p:nvPr/>
        </p:nvSpPr>
        <p:spPr>
          <a:xfrm rot="16200000">
            <a:off x="2464257" y="2730562"/>
            <a:ext cx="432048" cy="12961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1274" y="3119748"/>
            <a:ext cx="62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Ag</a:t>
            </a:r>
            <a:r>
              <a:rPr lang="pl-PL" baseline="50000" dirty="0" smtClean="0"/>
              <a:t>+</a:t>
            </a:r>
            <a:endParaRPr lang="pl-PL" baseline="50000" dirty="0"/>
          </a:p>
        </p:txBody>
      </p:sp>
      <p:sp>
        <p:nvSpPr>
          <p:cNvPr id="47" name="Curved Left Arrow 46"/>
          <p:cNvSpPr/>
          <p:nvPr/>
        </p:nvSpPr>
        <p:spPr>
          <a:xfrm rot="5400000">
            <a:off x="2369084" y="3443784"/>
            <a:ext cx="432048" cy="12961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01274" y="39123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Ag</a:t>
            </a:r>
            <a:endParaRPr lang="pl-PL" dirty="0"/>
          </a:p>
        </p:txBody>
      </p:sp>
      <p:sp>
        <p:nvSpPr>
          <p:cNvPr id="24" name="TextBox 23"/>
          <p:cNvSpPr txBox="1"/>
          <p:nvPr/>
        </p:nvSpPr>
        <p:spPr>
          <a:xfrm>
            <a:off x="3089164" y="3119748"/>
            <a:ext cx="61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Au</a:t>
            </a:r>
            <a:r>
              <a:rPr lang="pl-PL" baseline="50000" dirty="0" smtClean="0"/>
              <a:t>3+</a:t>
            </a:r>
            <a:endParaRPr lang="pl-PL" baseline="50000" dirty="0"/>
          </a:p>
        </p:txBody>
      </p:sp>
      <p:sp>
        <p:nvSpPr>
          <p:cNvPr id="25" name="TextBox 24"/>
          <p:cNvSpPr txBox="1"/>
          <p:nvPr/>
        </p:nvSpPr>
        <p:spPr>
          <a:xfrm>
            <a:off x="3089164" y="3912332"/>
            <a:ext cx="51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Au</a:t>
            </a:r>
            <a:endParaRPr lang="pl-PL" dirty="0"/>
          </a:p>
        </p:txBody>
      </p:sp>
      <p:sp>
        <p:nvSpPr>
          <p:cNvPr id="32" name="Rounded Rectangle 31"/>
          <p:cNvSpPr/>
          <p:nvPr/>
        </p:nvSpPr>
        <p:spPr>
          <a:xfrm>
            <a:off x="1717032" y="4323420"/>
            <a:ext cx="587840" cy="3693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TextBox 28"/>
          <p:cNvSpPr txBox="1"/>
          <p:nvPr/>
        </p:nvSpPr>
        <p:spPr>
          <a:xfrm>
            <a:off x="1729232" y="43234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0,8V</a:t>
            </a:r>
            <a:endParaRPr lang="pl-PL" dirty="0"/>
          </a:p>
        </p:txBody>
      </p:sp>
      <p:sp>
        <p:nvSpPr>
          <p:cNvPr id="33" name="Rounded Rectangle 32"/>
          <p:cNvSpPr/>
          <p:nvPr/>
        </p:nvSpPr>
        <p:spPr>
          <a:xfrm>
            <a:off x="3007768" y="4323420"/>
            <a:ext cx="587840" cy="3693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TextBox 29"/>
          <p:cNvSpPr txBox="1"/>
          <p:nvPr/>
        </p:nvSpPr>
        <p:spPr>
          <a:xfrm>
            <a:off x="3017156" y="4323420"/>
            <a:ext cx="68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1,5V</a:t>
            </a:r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121" y="2732985"/>
            <a:ext cx="296227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95472" y="6353551"/>
            <a:ext cx="4536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/>
              <a:t>pl.freeimages.com, www.e-tapety.pl</a:t>
            </a:r>
          </a:p>
          <a:p>
            <a:endParaRPr lang="pl-PL" sz="13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1937320"/>
            <a:ext cx="504056" cy="48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2060" y="19888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Ag</a:t>
            </a:r>
            <a:r>
              <a:rPr lang="pl-PL" baseline="50000" dirty="0" smtClean="0"/>
              <a:t>+</a:t>
            </a:r>
            <a:endParaRPr lang="pl-PL" baseline="50000" dirty="0"/>
          </a:p>
        </p:txBody>
      </p:sp>
      <p:sp>
        <p:nvSpPr>
          <p:cNvPr id="5" name="TextBox 4"/>
          <p:cNvSpPr txBox="1"/>
          <p:nvPr/>
        </p:nvSpPr>
        <p:spPr>
          <a:xfrm>
            <a:off x="5575121" y="573325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Nanocząstka Au</a:t>
            </a:r>
            <a:endParaRPr lang="pl-PL" sz="2800" dirty="0"/>
          </a:p>
        </p:txBody>
      </p:sp>
      <p:sp>
        <p:nvSpPr>
          <p:cNvPr id="6" name="Circular Arrow 5"/>
          <p:cNvSpPr/>
          <p:nvPr/>
        </p:nvSpPr>
        <p:spPr>
          <a:xfrm rot="2720823">
            <a:off x="5330894" y="2079383"/>
            <a:ext cx="2033349" cy="1223066"/>
          </a:xfrm>
          <a:prstGeom prst="circular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2328418">
            <a:off x="5487555" y="2908071"/>
            <a:ext cx="646158" cy="2227708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041" y="187803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redukcja</a:t>
            </a:r>
            <a:endParaRPr lang="pl-PL" dirty="0"/>
          </a:p>
        </p:txBody>
      </p:sp>
      <p:sp>
        <p:nvSpPr>
          <p:cNvPr id="11" name="TextBox 10"/>
          <p:cNvSpPr txBox="1"/>
          <p:nvPr/>
        </p:nvSpPr>
        <p:spPr>
          <a:xfrm>
            <a:off x="4680011" y="3389671"/>
            <a:ext cx="136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utlenianie</a:t>
            </a:r>
            <a:endParaRPr lang="pl-PL" dirty="0"/>
          </a:p>
        </p:txBody>
      </p:sp>
      <p:sp>
        <p:nvSpPr>
          <p:cNvPr id="12" name="TextBox 11"/>
          <p:cNvSpPr txBox="1"/>
          <p:nvPr/>
        </p:nvSpPr>
        <p:spPr>
          <a:xfrm>
            <a:off x="702517" y="2422616"/>
            <a:ext cx="302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Redukcja galwaniczna</a:t>
            </a:r>
            <a:endParaRPr lang="pl-P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703165" y="6599772"/>
            <a:ext cx="533400" cy="152400"/>
          </a:xfrm>
        </p:spPr>
        <p:txBody>
          <a:bodyPr/>
          <a:lstStyle/>
          <a:p>
            <a:fld id="{CFFA69E8-AE56-4202-94E9-83DAFC3771BC}" type="slidenum">
              <a:rPr lang="pl-PL" sz="1500" b="1" smtClean="0">
                <a:solidFill>
                  <a:srgbClr val="C00000"/>
                </a:solidFill>
              </a:rPr>
              <a:t>10</a:t>
            </a:fld>
            <a:endParaRPr lang="pl-PL" sz="15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755" y="5394701"/>
            <a:ext cx="4769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Angewandte . Communications:</a:t>
            </a:r>
          </a:p>
          <a:p>
            <a:r>
              <a:rPr lang="pl-PL" sz="1500" dirty="0"/>
              <a:t>„</a:t>
            </a:r>
            <a:r>
              <a:rPr lang="en-US" sz="1500" dirty="0"/>
              <a:t>Anti-Galvanic Reduction of </a:t>
            </a:r>
            <a:r>
              <a:rPr lang="en-US" sz="1500" dirty="0" err="1"/>
              <a:t>Thiolate</a:t>
            </a:r>
            <a:r>
              <a:rPr lang="en-US" sz="1500" dirty="0"/>
              <a:t>-Protected Gold and Silver Nanoparticles</a:t>
            </a:r>
            <a:r>
              <a:rPr lang="pl-PL" sz="1500" dirty="0"/>
              <a:t>”</a:t>
            </a:r>
            <a:r>
              <a:rPr lang="en-US" sz="1500" dirty="0"/>
              <a:t> </a:t>
            </a:r>
            <a:r>
              <a:rPr lang="en-US" sz="1500" dirty="0" err="1"/>
              <a:t>Zhikun</a:t>
            </a:r>
            <a:r>
              <a:rPr lang="en-US" sz="1500" dirty="0"/>
              <a:t> Wu</a:t>
            </a:r>
            <a:endParaRPr lang="pl-PL" sz="1500" dirty="0"/>
          </a:p>
          <a:p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1149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412776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Wprowadzenie jonów srebra do roztworu </a:t>
            </a:r>
            <a:r>
              <a:rPr lang="pl-PL" sz="2400" dirty="0" err="1" smtClean="0"/>
              <a:t>nanocząstek</a:t>
            </a:r>
            <a:r>
              <a:rPr lang="pl-PL" sz="2400" dirty="0" smtClean="0"/>
              <a:t> złota może skutkować pojawieniem się LSPR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Rozmiar </a:t>
            </a:r>
            <a:r>
              <a:rPr lang="pl-PL" sz="2400" dirty="0" err="1" smtClean="0"/>
              <a:t>nanocząstek</a:t>
            </a:r>
            <a:r>
              <a:rPr lang="pl-PL" sz="2400" dirty="0" smtClean="0"/>
              <a:t> w badanym zakresie nie wpływa na powstawanie plazmonu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143591" y="332656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/>
              <a:t>Wnioski </a:t>
            </a:r>
            <a:endParaRPr lang="pl-PL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48464" y="6597352"/>
            <a:ext cx="533400" cy="152400"/>
          </a:xfrm>
        </p:spPr>
        <p:txBody>
          <a:bodyPr/>
          <a:lstStyle/>
          <a:p>
            <a:fld id="{CFFA69E8-AE56-4202-94E9-83DAFC3771BC}" type="slidenum">
              <a:rPr lang="pl-PL" sz="1500" b="1" smtClean="0">
                <a:solidFill>
                  <a:srgbClr val="C00000"/>
                </a:solidFill>
              </a:rPr>
              <a:t>11</a:t>
            </a:fld>
            <a:endParaRPr lang="pl-PL" sz="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4189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/>
              <a:t>Plan dalszych badań</a:t>
            </a:r>
            <a:endParaRPr lang="pl-PL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556791"/>
            <a:ext cx="76328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pl-PL" sz="2500" dirty="0" smtClean="0"/>
              <a:t>Sprawdzenie wpływu obecności srebra w </a:t>
            </a:r>
            <a:r>
              <a:rPr lang="pl-PL" sz="2500" dirty="0" err="1" smtClean="0"/>
              <a:t>nanocząstkach</a:t>
            </a:r>
            <a:r>
              <a:rPr lang="pl-PL" sz="2500" dirty="0" smtClean="0"/>
              <a:t> na temperaturę ich topienia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pl-PL" sz="2500" dirty="0" smtClean="0"/>
              <a:t>Wymiana ligandów powierzchniowych (</a:t>
            </a:r>
            <a:r>
              <a:rPr lang="pl-PL" sz="2500" dirty="0" err="1" smtClean="0"/>
              <a:t>dodekanotiol</a:t>
            </a:r>
            <a:r>
              <a:rPr lang="pl-PL" sz="2500" dirty="0" smtClean="0"/>
              <a:t>) na ligand ciekłokrystaliczny i sprawdzenie właściwości fizykochemicznych</a:t>
            </a:r>
          </a:p>
          <a:p>
            <a:endParaRPr lang="pl-PL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/>
              <p:cNvSpPr txBox="1"/>
              <p:nvPr/>
            </p:nvSpPr>
            <p:spPr>
              <a:xfrm>
                <a:off x="683568" y="4772731"/>
                <a:ext cx="1021818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5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5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l-PL" sz="25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l-PL" sz="2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l-PL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l-PL" sz="25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5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5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l-PL" sz="25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l-PL" sz="2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l-PL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l-PL" sz="2500" dirty="0"/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72731"/>
                <a:ext cx="1021818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6548" r="-6548" b="-103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26" y="4169122"/>
            <a:ext cx="3853147" cy="223482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995235" y="6403947"/>
            <a:ext cx="3993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Courtesy</a:t>
            </a:r>
            <a:r>
              <a:rPr lang="pl-PL" sz="1400" dirty="0" smtClean="0"/>
              <a:t> of Macmillan </a:t>
            </a:r>
            <a:r>
              <a:rPr lang="pl-PL" sz="1400" dirty="0" err="1"/>
              <a:t>Publishers</a:t>
            </a:r>
            <a:r>
              <a:rPr lang="pl-PL" sz="1400" dirty="0"/>
              <a:t>: Nature 455, 299-300 ©2008</a:t>
            </a:r>
            <a:endParaRPr lang="pl-PL" sz="13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933773" y="5388284"/>
            <a:ext cx="2865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abic Typesetting" panose="03020402040406030203" pitchFamily="66" charset="-78"/>
              </a:rPr>
              <a:t>Ujemny współczynnik załamania światła, dla zakresu fal widzialnych</a:t>
            </a:r>
            <a:endParaRPr lang="pl-PL" sz="2000" i="1" dirty="0">
              <a:latin typeface="Cambria Math" panose="02040503050406030204" pitchFamily="18" charset="0"/>
              <a:ea typeface="Cambria Math" panose="02040503050406030204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780060" y="6589357"/>
            <a:ext cx="533400" cy="152400"/>
          </a:xfrm>
        </p:spPr>
        <p:txBody>
          <a:bodyPr/>
          <a:lstStyle/>
          <a:p>
            <a:fld id="{CFFA69E8-AE56-4202-94E9-83DAFC3771BC}" type="slidenum">
              <a:rPr lang="pl-PL" sz="1500" b="1" smtClean="0">
                <a:solidFill>
                  <a:srgbClr val="C00000"/>
                </a:solidFill>
              </a:rPr>
              <a:t>12</a:t>
            </a:fld>
            <a:endParaRPr lang="pl-PL" sz="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1284586"/>
            <a:ext cx="604867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/>
              <a:t>http://users.uj.edu.pl/~</a:t>
            </a:r>
            <a:r>
              <a:rPr lang="pl-PL" sz="1300" dirty="0" smtClean="0"/>
              <a:t>jkolodz/Nanotechnologia2015-16/wyklad4-15.pdf</a:t>
            </a:r>
          </a:p>
          <a:p>
            <a:r>
              <a:rPr lang="pl-PL" sz="1300" dirty="0" smtClean="0"/>
              <a:t/>
            </a:r>
            <a:br>
              <a:rPr lang="pl-PL" sz="1300" dirty="0" smtClean="0"/>
            </a:br>
            <a:r>
              <a:rPr lang="pl-PL" sz="1300" dirty="0"/>
              <a:t>J. CHEM. SOC., CHEM. COMMUN., 1994 </a:t>
            </a:r>
            <a:r>
              <a:rPr lang="en-US" sz="1300" dirty="0"/>
              <a:t>Synthesis of </a:t>
            </a:r>
            <a:r>
              <a:rPr lang="en-US" sz="1300" dirty="0" err="1"/>
              <a:t>Thiol-derivatised</a:t>
            </a:r>
            <a:r>
              <a:rPr lang="en-US" sz="1300" dirty="0"/>
              <a:t> Gold Nanoparticles in a Two-phase Liquid-Liquid</a:t>
            </a:r>
          </a:p>
          <a:p>
            <a:r>
              <a:rPr lang="pl-PL" sz="1300" dirty="0"/>
              <a:t>System</a:t>
            </a:r>
          </a:p>
          <a:p>
            <a:r>
              <a:rPr lang="en-US" sz="1300" dirty="0"/>
              <a:t>Mathias </a:t>
            </a:r>
            <a:r>
              <a:rPr lang="en-US" sz="1300" dirty="0" err="1"/>
              <a:t>Brust</a:t>
            </a:r>
            <a:r>
              <a:rPr lang="en-US" sz="1300" dirty="0"/>
              <a:t>, Merry1 Walker, Donald </a:t>
            </a:r>
            <a:r>
              <a:rPr lang="en-US" sz="1300" dirty="0" err="1"/>
              <a:t>Bethell</a:t>
            </a:r>
            <a:r>
              <a:rPr lang="en-US" sz="1300" dirty="0"/>
              <a:t>, David J. </a:t>
            </a:r>
            <a:r>
              <a:rPr lang="en-US" sz="1300" dirty="0" err="1"/>
              <a:t>Schiffrin</a:t>
            </a:r>
            <a:r>
              <a:rPr lang="en-US" sz="1300" dirty="0"/>
              <a:t> and Robin </a:t>
            </a:r>
            <a:r>
              <a:rPr lang="en-US" sz="1300" dirty="0" err="1"/>
              <a:t>Whyman</a:t>
            </a:r>
            <a:endParaRPr lang="en-US" sz="1300" dirty="0"/>
          </a:p>
          <a:p>
            <a:r>
              <a:rPr lang="en-US" sz="1300" i="1" dirty="0"/>
              <a:t>Department of Chemistry, The University of Liverpool, PO Box 147, Liverpool, UK L69 3BX</a:t>
            </a:r>
          </a:p>
          <a:p>
            <a:endParaRPr lang="pl-PL" sz="1300" dirty="0" smtClean="0"/>
          </a:p>
          <a:p>
            <a:endParaRPr lang="pl-PL" sz="1300" dirty="0"/>
          </a:p>
          <a:p>
            <a:r>
              <a:rPr lang="en-US" sz="1300" dirty="0" smtClean="0"/>
              <a:t>Service</a:t>
            </a:r>
            <a:r>
              <a:rPr lang="en-US" sz="1300" dirty="0"/>
              <a:t>, R., &amp; Cho, A. (2010). Strange New Tricks With Light </a:t>
            </a:r>
            <a:r>
              <a:rPr lang="en-US" sz="1300" i="1" dirty="0"/>
              <a:t>Science, 330</a:t>
            </a:r>
            <a:r>
              <a:rPr lang="en-US" sz="1300" dirty="0"/>
              <a:t> (6011), </a:t>
            </a:r>
            <a:r>
              <a:rPr lang="en-US" sz="1300" dirty="0" smtClean="0"/>
              <a:t>1622-1622 </a:t>
            </a:r>
            <a:r>
              <a:rPr lang="pl-PL" sz="1300" dirty="0" smtClean="0"/>
              <a:t/>
            </a:r>
            <a:br>
              <a:rPr lang="pl-PL" sz="1300" dirty="0" smtClean="0"/>
            </a:br>
            <a:r>
              <a:rPr lang="en-US" sz="1300" dirty="0" smtClean="0"/>
              <a:t>DOI</a:t>
            </a:r>
            <a:r>
              <a:rPr lang="en-US" sz="1300" dirty="0"/>
              <a:t>: 10.1126/science.330.6011.1622</a:t>
            </a:r>
          </a:p>
          <a:p>
            <a:endParaRPr lang="pl-PL" sz="1300" dirty="0" smtClean="0"/>
          </a:p>
          <a:p>
            <a:r>
              <a:rPr lang="pl-PL" sz="1300" dirty="0"/>
              <a:t>Angewandte . </a:t>
            </a:r>
            <a:r>
              <a:rPr lang="pl-PL" sz="1300" dirty="0" smtClean="0"/>
              <a:t>Communications:</a:t>
            </a:r>
          </a:p>
          <a:p>
            <a:r>
              <a:rPr lang="pl-PL" sz="1300" dirty="0"/>
              <a:t/>
            </a:r>
            <a:br>
              <a:rPr lang="pl-PL" sz="1300" dirty="0"/>
            </a:br>
            <a:r>
              <a:rPr lang="pl-PL" sz="1300" dirty="0"/>
              <a:t>„</a:t>
            </a:r>
            <a:r>
              <a:rPr lang="en-US" sz="1300" dirty="0" smtClean="0"/>
              <a:t>Anti-Galvanic </a:t>
            </a:r>
            <a:r>
              <a:rPr lang="en-US" sz="1300" dirty="0"/>
              <a:t>Reduction of </a:t>
            </a:r>
            <a:r>
              <a:rPr lang="en-US" sz="1300" dirty="0" err="1"/>
              <a:t>Thiolate</a:t>
            </a:r>
            <a:r>
              <a:rPr lang="en-US" sz="1300" dirty="0"/>
              <a:t>-Protected Gold and Silver </a:t>
            </a:r>
            <a:r>
              <a:rPr lang="en-US" sz="1300" dirty="0" smtClean="0"/>
              <a:t>Nanoparticles</a:t>
            </a:r>
            <a:r>
              <a:rPr lang="pl-PL" sz="1300" dirty="0" smtClean="0"/>
              <a:t>”</a:t>
            </a:r>
            <a:r>
              <a:rPr lang="en-US" sz="1300" dirty="0" smtClean="0"/>
              <a:t> </a:t>
            </a:r>
            <a:r>
              <a:rPr lang="en-US" sz="1300" dirty="0" err="1" smtClean="0"/>
              <a:t>Zhikun</a:t>
            </a:r>
            <a:r>
              <a:rPr lang="en-US" sz="1300" dirty="0" smtClean="0"/>
              <a:t> Wu</a:t>
            </a:r>
            <a:endParaRPr lang="pl-PL" sz="1300" dirty="0" smtClean="0"/>
          </a:p>
          <a:p>
            <a:r>
              <a:rPr lang="pl-PL" sz="1300" dirty="0"/>
              <a:t>DOI: </a:t>
            </a:r>
            <a:r>
              <a:rPr lang="pl-PL" sz="1300" dirty="0" smtClean="0"/>
              <a:t>10.1002/anie.201107822</a:t>
            </a:r>
          </a:p>
          <a:p>
            <a:endParaRPr lang="pl-PL" sz="1300" dirty="0"/>
          </a:p>
          <a:p>
            <a:r>
              <a:rPr lang="en-US" sz="1300" dirty="0"/>
              <a:t>Liquid-Crystalline Phases Made of Gold </a:t>
            </a:r>
            <a:r>
              <a:rPr lang="en-US" sz="1300" dirty="0" smtClean="0"/>
              <a:t>Nanoparticles</a:t>
            </a:r>
            <a:endParaRPr lang="pl-PL" sz="1300" dirty="0" smtClean="0"/>
          </a:p>
          <a:p>
            <a:r>
              <a:rPr lang="pl-PL" sz="1300" dirty="0"/>
              <a:t>Michal Wojcik, Wiktor Lewandowski, Joanna Matraszek, Jozef Mieczkowski, Jolanta Borysiuk, Damian </a:t>
            </a:r>
            <a:r>
              <a:rPr lang="pl-PL" sz="1300" dirty="0" smtClean="0"/>
              <a:t>Pociecha i Ewa Gorecka</a:t>
            </a:r>
          </a:p>
          <a:p>
            <a:r>
              <a:rPr lang="pl-PL" sz="1300" dirty="0"/>
              <a:t>DOI: </a:t>
            </a:r>
            <a:r>
              <a:rPr lang="pl-PL" sz="1300" dirty="0" smtClean="0"/>
              <a:t>10.1002/anie.200901206</a:t>
            </a:r>
            <a:br>
              <a:rPr lang="pl-PL" sz="1300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TextBox 2"/>
          <p:cNvSpPr txBox="1"/>
          <p:nvPr/>
        </p:nvSpPr>
        <p:spPr>
          <a:xfrm>
            <a:off x="1064816" y="11663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/>
              <a:t>Bibliografia</a:t>
            </a:r>
            <a:endParaRPr lang="pl-PL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25344"/>
            <a:ext cx="533400" cy="152400"/>
          </a:xfrm>
        </p:spPr>
        <p:txBody>
          <a:bodyPr/>
          <a:lstStyle/>
          <a:p>
            <a:fld id="{CFFA69E8-AE56-4202-94E9-83DAFC3771BC}" type="slidenum">
              <a:rPr lang="pl-PL" sz="1500" b="1" smtClean="0">
                <a:solidFill>
                  <a:srgbClr val="C00000"/>
                </a:solidFill>
              </a:rPr>
              <a:t>13</a:t>
            </a:fld>
            <a:endParaRPr lang="pl-PL" sz="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1988840"/>
            <a:ext cx="64087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000" dirty="0" smtClean="0"/>
              <a:t>Dziękuje za Uwagę </a:t>
            </a:r>
            <a:r>
              <a:rPr lang="pl-PL" sz="5000" dirty="0" smtClean="0">
                <a:sym typeface="Wingdings" pitchFamily="2" charset="2"/>
              </a:rPr>
              <a:t></a:t>
            </a:r>
            <a:endParaRPr lang="pl-PL" sz="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748464" y="6525344"/>
            <a:ext cx="533400" cy="152400"/>
          </a:xfrm>
        </p:spPr>
        <p:txBody>
          <a:bodyPr/>
          <a:lstStyle/>
          <a:p>
            <a:fld id="{CFFA69E8-AE56-4202-94E9-83DAFC3771BC}" type="slidenum">
              <a:rPr lang="pl-PL" sz="1500" b="1" smtClean="0">
                <a:solidFill>
                  <a:srgbClr val="C00000"/>
                </a:solidFill>
              </a:rPr>
              <a:t>14</a:t>
            </a:fld>
            <a:endParaRPr lang="pl-PL" sz="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6093296"/>
            <a:ext cx="51125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/>
              <a:t>http://ltp.epfl.ch/files/content/sites/ltp/files/shared/Teaching/Master/04-AdvancedNanomaterials/lectures/ElectronicPropertiesMaterials.pdf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188640"/>
            <a:ext cx="8926984" cy="598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A69E8-AE56-4202-94E9-83DAFC3771BC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93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197" y="3645024"/>
            <a:ext cx="367240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 smtClean="0"/>
              <a:t>Z pomiarów wynika, iz statystyczna nanocząstka ma średnicę ok. 13 Å </a:t>
            </a:r>
          </a:p>
          <a:p>
            <a:r>
              <a:rPr lang="pl-PL" sz="2500" dirty="0" smtClean="0"/>
              <a:t>Otacza ją wtedy ok 95 ligandów tiolowych. W śrordku zaś znajdzie się ok. 735 atomów złota </a:t>
            </a:r>
            <a:endParaRPr lang="pl-PL" sz="25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02568" y="0"/>
            <a:ext cx="91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Pomiary SAXS (small </a:t>
            </a:r>
            <a:r>
              <a:rPr lang="pl-PL" sz="3600" dirty="0" err="1" smtClean="0"/>
              <a:t>angle</a:t>
            </a:r>
            <a:r>
              <a:rPr lang="pl-PL" sz="3600" dirty="0" smtClean="0"/>
              <a:t> X-</a:t>
            </a:r>
            <a:r>
              <a:rPr lang="pl-PL" sz="3600" dirty="0" err="1" smtClean="0"/>
              <a:t>ray</a:t>
            </a:r>
            <a:r>
              <a:rPr lang="pl-PL" sz="3600" dirty="0" smtClean="0"/>
              <a:t> </a:t>
            </a:r>
            <a:r>
              <a:rPr lang="pl-PL" sz="3600" dirty="0" err="1" smtClean="0"/>
              <a:t>scattering</a:t>
            </a:r>
            <a:r>
              <a:rPr lang="pl-PL" sz="3600" dirty="0" smtClean="0"/>
              <a:t>),</a:t>
            </a:r>
          </a:p>
          <a:p>
            <a:pPr algn="ctr"/>
            <a:r>
              <a:rPr lang="pl-PL" sz="3600" dirty="0" smtClean="0"/>
              <a:t>SAXRD (small </a:t>
            </a:r>
            <a:r>
              <a:rPr lang="pl-PL" sz="3600" dirty="0" err="1" smtClean="0"/>
              <a:t>angle</a:t>
            </a:r>
            <a:r>
              <a:rPr lang="pl-PL" sz="3600" dirty="0" smtClean="0"/>
              <a:t> X-</a:t>
            </a:r>
            <a:r>
              <a:rPr lang="pl-PL" sz="3600" dirty="0" err="1" smtClean="0"/>
              <a:t>ray</a:t>
            </a:r>
            <a:r>
              <a:rPr lang="pl-PL" sz="3600" dirty="0" smtClean="0"/>
              <a:t> </a:t>
            </a:r>
            <a:r>
              <a:rPr lang="pl-PL" sz="3600" dirty="0" err="1" smtClean="0"/>
              <a:t>diffraction</a:t>
            </a:r>
            <a:r>
              <a:rPr lang="pl-PL" sz="3600" dirty="0" smtClean="0"/>
              <a:t>)</a:t>
            </a:r>
            <a:endParaRPr lang="pl-PL" sz="3600" dirty="0"/>
          </a:p>
        </p:txBody>
      </p:sp>
      <p:pic>
        <p:nvPicPr>
          <p:cNvPr id="2050" name="Picture 2" descr="C:\Users\Ja\Desktop\UW\Chmia (projekt)\prezka\prezentacja Paweł Sz\AGR_Brust_kapil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05" y="1480453"/>
            <a:ext cx="48196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\Desktop\UW\Chmia (projekt)\prezka\prezentacja Paweł Sz\AGR_Brust_pa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2" y="1109709"/>
            <a:ext cx="2405063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A69E8-AE56-4202-94E9-83DAFC3771BC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27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664691" y="11088"/>
            <a:ext cx="1311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/>
              <a:t>TEM</a:t>
            </a:r>
            <a:endParaRPr lang="pl-PL" sz="4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4320480" cy="432048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64320"/>
            <a:ext cx="4324920" cy="43249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A69E8-AE56-4202-94E9-83DAFC3771BC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4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Redukcja Złota</a:t>
            </a:r>
            <a:endParaRPr lang="pl-PL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22" y="1556792"/>
            <a:ext cx="66675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3645024"/>
            <a:ext cx="5904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J. CHEM. SOC., CHEM. COMMUN., 1994 </a:t>
            </a:r>
            <a:r>
              <a:rPr lang="en-US" b="1" dirty="0" smtClean="0"/>
              <a:t>Synthesis </a:t>
            </a:r>
            <a:r>
              <a:rPr lang="en-US" b="1" dirty="0"/>
              <a:t>of </a:t>
            </a:r>
            <a:r>
              <a:rPr lang="en-US" b="1" dirty="0" err="1"/>
              <a:t>Thiol-derivatised</a:t>
            </a:r>
            <a:r>
              <a:rPr lang="en-US" b="1" dirty="0"/>
              <a:t> Gold Nanoparticles in a Two-phase Liquid-Liquid</a:t>
            </a:r>
          </a:p>
          <a:p>
            <a:r>
              <a:rPr lang="pl-PL" b="1" dirty="0"/>
              <a:t>System</a:t>
            </a:r>
          </a:p>
          <a:p>
            <a:r>
              <a:rPr lang="en-US" b="1" dirty="0"/>
              <a:t>Mathias </a:t>
            </a:r>
            <a:r>
              <a:rPr lang="en-US" b="1" dirty="0" err="1"/>
              <a:t>Brust</a:t>
            </a:r>
            <a:r>
              <a:rPr lang="en-US" b="1" dirty="0"/>
              <a:t>, Merry1 Walker, Donald </a:t>
            </a:r>
            <a:r>
              <a:rPr lang="en-US" b="1" dirty="0" err="1"/>
              <a:t>Bethell</a:t>
            </a:r>
            <a:r>
              <a:rPr lang="en-US" b="1" dirty="0"/>
              <a:t>, David J. </a:t>
            </a:r>
            <a:r>
              <a:rPr lang="en-US" b="1" dirty="0" err="1"/>
              <a:t>Schiffrin</a:t>
            </a:r>
            <a:r>
              <a:rPr lang="en-US" b="1" dirty="0"/>
              <a:t> and Robin </a:t>
            </a:r>
            <a:r>
              <a:rPr lang="en-US" b="1" dirty="0" err="1"/>
              <a:t>Whyman</a:t>
            </a:r>
            <a:endParaRPr lang="en-US" b="1" dirty="0"/>
          </a:p>
          <a:p>
            <a:r>
              <a:rPr lang="en-US" b="1" i="1" dirty="0"/>
              <a:t>Department </a:t>
            </a:r>
            <a:r>
              <a:rPr lang="en-US" i="1" dirty="0"/>
              <a:t>of </a:t>
            </a:r>
            <a:r>
              <a:rPr lang="en-US" b="1" i="1" dirty="0"/>
              <a:t>Chemistry, The University </a:t>
            </a:r>
            <a:r>
              <a:rPr lang="en-US" i="1" dirty="0"/>
              <a:t>of </a:t>
            </a:r>
            <a:r>
              <a:rPr lang="en-US" b="1" i="1" dirty="0"/>
              <a:t>Liverpool, PO Box 147, Liverpool, </a:t>
            </a:r>
            <a:r>
              <a:rPr lang="en-US" i="1" dirty="0"/>
              <a:t>UK </a:t>
            </a:r>
            <a:r>
              <a:rPr lang="en-US" b="1" i="1" dirty="0"/>
              <a:t>L69 </a:t>
            </a:r>
            <a:r>
              <a:rPr lang="en-US" b="1" i="1" dirty="0" smtClean="0"/>
              <a:t>3BX</a:t>
            </a:r>
            <a:endParaRPr lang="en-US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A69E8-AE56-4202-94E9-83DAFC3771BC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608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5472608" cy="282075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95536" y="116632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Ujemny współczynnik załamania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50" y="3861048"/>
            <a:ext cx="2957314" cy="27680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A69E8-AE56-4202-94E9-83DAFC3771BC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21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9592" y="1700808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Wstęp teoretyczny - „Fenomen” nanocząstek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Synteza </a:t>
            </a:r>
            <a:r>
              <a:rPr lang="pl-PL" sz="2400" dirty="0" err="1" smtClean="0"/>
              <a:t>Brust’a-Schiffrin’a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Przebieg eksperymentu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Antygalwaniczna wymiana atomów złota na srebro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Plazmon powierzchniowy, pomiary UV-Vis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Podsumowanie</a:t>
            </a:r>
            <a:endParaRPr lang="pl-PL" sz="2400" dirty="0"/>
          </a:p>
        </p:txBody>
      </p:sp>
      <p:pic>
        <p:nvPicPr>
          <p:cNvPr id="3075" name="Picture 3" descr="C:\Users\Ja\Desktop\UW\Chmia (projekt)\zdjęcie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78" y="4005064"/>
            <a:ext cx="3179669" cy="27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399751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/>
              <a:t>Spis Treści</a:t>
            </a:r>
            <a:endParaRPr lang="pl-PL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48464" y="6634988"/>
            <a:ext cx="533400" cy="152400"/>
          </a:xfrm>
        </p:spPr>
        <p:txBody>
          <a:bodyPr/>
          <a:lstStyle/>
          <a:p>
            <a:fld id="{CFFA69E8-AE56-4202-94E9-83DAFC3771BC}" type="slidenum">
              <a:rPr lang="pl-PL" sz="1500" b="1" smtClean="0">
                <a:solidFill>
                  <a:srgbClr val="C00000"/>
                </a:solidFill>
              </a:rPr>
              <a:t>2</a:t>
            </a:fld>
            <a:endParaRPr lang="pl-PL" sz="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3" y="1159533"/>
            <a:ext cx="4752527" cy="346502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99592" y="476672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err="1" smtClean="0"/>
              <a:t>SAXs</a:t>
            </a:r>
            <a:endParaRPr lang="pl-PL" sz="48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00" y="1159533"/>
            <a:ext cx="3747120" cy="4483161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926640" y="47667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SAXRD</a:t>
            </a:r>
            <a:endParaRPr lang="pl-PL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A69E8-AE56-4202-94E9-83DAFC3771BC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41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6" y="1700808"/>
            <a:ext cx="7093354" cy="381642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67544" y="26064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UV-vis</a:t>
            </a:r>
            <a:endParaRPr lang="pl-PL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A69E8-AE56-4202-94E9-83DAFC3771BC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a\Desktop\UW\Chmia (projekt)\scaningow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529" y="548680"/>
            <a:ext cx="354855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a\Desktop\UW\Chmia (projekt)\skaningo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666751" cy="239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a\Desktop\UW\Chmia (projekt)\ska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6" y="980728"/>
            <a:ext cx="327021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3808" y="2060848"/>
            <a:ext cx="107446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173" name="Picture 5" descr="C:\Users\Ja\Desktop\UW\Chmia (projekt)\skfa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166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08520" y="116631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/>
              <a:t>STM</a:t>
            </a:r>
          </a:p>
        </p:txBody>
      </p:sp>
      <p:sp>
        <p:nvSpPr>
          <p:cNvPr id="2" name="Prostokąt 1"/>
          <p:cNvSpPr/>
          <p:nvPr/>
        </p:nvSpPr>
        <p:spPr>
          <a:xfrm>
            <a:off x="2699792" y="2348880"/>
            <a:ext cx="1020211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A69E8-AE56-4202-94E9-83DAFC3771BC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3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\Desktop\UW\Chmia (projekt)\prezka\prezentacja Paweł Sz\Graph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306" y="3450950"/>
            <a:ext cx="4850532" cy="342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\Desktop\UW\Chmia (projekt)\prezka\prezentacja Paweł Sz\Graph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156956"/>
            <a:ext cx="5427768" cy="383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A69E8-AE56-4202-94E9-83DAFC3771BC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58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576" y="1537696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100" dirty="0" smtClean="0"/>
              <a:t>Duża powierzchnia w stosunku do objętości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21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100" dirty="0" smtClean="0"/>
              <a:t>Niższa </a:t>
            </a:r>
            <a:r>
              <a:rPr lang="pl-PL" sz="2100" dirty="0"/>
              <a:t>temperatura </a:t>
            </a:r>
            <a:r>
              <a:rPr lang="pl-PL" sz="2100" dirty="0" smtClean="0"/>
              <a:t>topnienia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21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100" dirty="0" smtClean="0"/>
              <a:t>Duża aktywność katalityczna</a:t>
            </a:r>
          </a:p>
          <a:p>
            <a:endParaRPr lang="pl-PL" sz="2100" dirty="0"/>
          </a:p>
          <a:p>
            <a:endParaRPr lang="pl-PL" sz="21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37696"/>
            <a:ext cx="3196580" cy="2385140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6106326" y="3907330"/>
            <a:ext cx="2520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/>
              <a:t>w</a:t>
            </a:r>
            <a:r>
              <a:rPr lang="pl-PL" sz="1300" dirty="0" smtClean="0"/>
              <a:t>wwold.wat.edu.pl</a:t>
            </a:r>
            <a:endParaRPr lang="pl-PL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260648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err="1" smtClean="0"/>
              <a:t>Nanocząstki</a:t>
            </a:r>
            <a:endParaRPr lang="pl-PL" sz="48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40" y="4199718"/>
            <a:ext cx="3886368" cy="2056242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0" y="6280181"/>
            <a:ext cx="62636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/>
              <a:t>http://materialyinzynierskie.pl/ekonomiczne-ogniwa-sloneczne-grafenutio2-perowskitu/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5386246" y="4824451"/>
            <a:ext cx="32403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100" dirty="0" smtClean="0"/>
              <a:t>Nowe Półprzewodniki</a:t>
            </a:r>
          </a:p>
          <a:p>
            <a:endParaRPr lang="pl-PL" sz="21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100" dirty="0" smtClean="0"/>
              <a:t>Ogniwa fotowoltaiczne</a:t>
            </a:r>
            <a:endParaRPr lang="pl-PL" sz="2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748464" y="6583954"/>
            <a:ext cx="533400" cy="152400"/>
          </a:xfrm>
        </p:spPr>
        <p:txBody>
          <a:bodyPr/>
          <a:lstStyle/>
          <a:p>
            <a:fld id="{CFFA69E8-AE56-4202-94E9-83DAFC3771BC}" type="slidenum">
              <a:rPr lang="pl-PL" sz="1500" b="1" smtClean="0">
                <a:solidFill>
                  <a:srgbClr val="C00000"/>
                </a:solidFill>
              </a:rPr>
              <a:t>3</a:t>
            </a:fld>
            <a:endParaRPr lang="pl-PL" sz="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359346" y="1337775"/>
            <a:ext cx="1368523" cy="729372"/>
          </a:xfrm>
          <a:prstGeom prst="trapezoid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zaokrąglony 30"/>
          <p:cNvSpPr/>
          <p:nvPr/>
        </p:nvSpPr>
        <p:spPr>
          <a:xfrm>
            <a:off x="95062" y="5559753"/>
            <a:ext cx="2088232" cy="914400"/>
          </a:xfrm>
          <a:prstGeom prst="roundRect">
            <a:avLst/>
          </a:prstGeom>
          <a:solidFill>
            <a:srgbClr val="461A1A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/>
          <p:cNvSpPr/>
          <p:nvPr/>
        </p:nvSpPr>
        <p:spPr>
          <a:xfrm>
            <a:off x="4067944" y="3179507"/>
            <a:ext cx="4248472" cy="1473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051" y="1998132"/>
            <a:ext cx="4024310" cy="80486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575370" y="1517795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Arial" panose="020B0604020202020204" pitchFamily="34" charset="0"/>
              </a:rPr>
              <a:t>HAuCl</a:t>
            </a:r>
            <a:r>
              <a:rPr lang="pl-PL" baseline="-25000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835696" y="162880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Kwas </a:t>
            </a:r>
            <a:r>
              <a:rPr lang="pl-PL" dirty="0" err="1" smtClean="0"/>
              <a:t>chlorozłotowy</a:t>
            </a:r>
            <a:r>
              <a:rPr lang="pl-PL" dirty="0" smtClean="0"/>
              <a:t> (faza wodna)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843808" y="266157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Przenośnik fazowy</a:t>
            </a:r>
            <a:endParaRPr lang="pl-PL" dirty="0"/>
          </a:p>
        </p:txBody>
      </p:sp>
      <p:graphicFrame>
        <p:nvGraphicFramePr>
          <p:cNvPr id="13" name="Obi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492039"/>
              </p:ext>
            </p:extLst>
          </p:nvPr>
        </p:nvGraphicFramePr>
        <p:xfrm>
          <a:off x="1377952" y="3179507"/>
          <a:ext cx="762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ChemSketch" r:id="rId5" imgW="762120" imgH="1206720" progId="ACD.ChemSketch.20">
                  <p:embed/>
                </p:oleObj>
              </mc:Choice>
              <mc:Fallback>
                <p:oleObj name="ChemSketch" r:id="rId5" imgW="762120" imgH="12067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7952" y="3179507"/>
                        <a:ext cx="7620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2267744" y="369435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rozpuszczalnik</a:t>
            </a:r>
            <a:endParaRPr lang="pl-PL" dirty="0"/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1043608" y="2132856"/>
            <a:ext cx="0" cy="33123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1483305" y="4882683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Arial" panose="020B0604020202020204" pitchFamily="34" charset="0"/>
              </a:rPr>
              <a:t>NaBH</a:t>
            </a:r>
            <a:r>
              <a:rPr lang="pl-PL" baseline="-25000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2297108" y="4871811"/>
            <a:ext cx="622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Redukcja Złota</a:t>
            </a:r>
          </a:p>
          <a:p>
            <a:r>
              <a:rPr lang="pl-PL" dirty="0" smtClean="0"/>
              <a:t>    </a:t>
            </a:r>
            <a:endParaRPr lang="pl-PL" dirty="0"/>
          </a:p>
        </p:txBody>
      </p:sp>
      <p:graphicFrame>
        <p:nvGraphicFramePr>
          <p:cNvPr id="20" name="Obi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695625"/>
              </p:ext>
            </p:extLst>
          </p:nvPr>
        </p:nvGraphicFramePr>
        <p:xfrm>
          <a:off x="4195736" y="3497148"/>
          <a:ext cx="39385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ChemSketch" r:id="rId7" imgW="3938040" imgH="343080" progId="ACD.ChemSketch.20">
                  <p:embed/>
                </p:oleObj>
              </mc:Choice>
              <mc:Fallback>
                <p:oleObj name="ChemSketch" r:id="rId7" imgW="3938040" imgH="343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5736" y="3497148"/>
                        <a:ext cx="3938587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ole tekstowe 20"/>
          <p:cNvSpPr txBox="1"/>
          <p:nvPr/>
        </p:nvSpPr>
        <p:spPr>
          <a:xfrm>
            <a:off x="4968785" y="4063690"/>
            <a:ext cx="2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Dodekanotiol</a:t>
            </a:r>
            <a:r>
              <a:rPr lang="pl-PL" dirty="0" smtClean="0"/>
              <a:t> - ligand</a:t>
            </a:r>
            <a:endParaRPr lang="pl-PL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189820" y="58116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chemeClr val="bg1"/>
                </a:solidFill>
              </a:rPr>
              <a:t>Nanocząstki</a:t>
            </a:r>
            <a:r>
              <a:rPr lang="pl-PL" dirty="0" smtClean="0">
                <a:solidFill>
                  <a:schemeClr val="bg1"/>
                </a:solidFill>
              </a:rPr>
              <a:t> Złota</a:t>
            </a:r>
            <a:endParaRPr lang="pl-PL" dirty="0">
              <a:solidFill>
                <a:schemeClr val="bg1"/>
              </a:solidFill>
            </a:endParaRPr>
          </a:p>
        </p:txBody>
      </p:sp>
      <p:cxnSp>
        <p:nvCxnSpPr>
          <p:cNvPr id="26" name="Łącznik prosty ze strzałką 25"/>
          <p:cNvCxnSpPr/>
          <p:nvPr/>
        </p:nvCxnSpPr>
        <p:spPr>
          <a:xfrm>
            <a:off x="2267744" y="6016953"/>
            <a:ext cx="30243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2534283" y="5626998"/>
            <a:ext cx="270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Przemywanie  </a:t>
            </a:r>
            <a:r>
              <a:rPr lang="pl-PL" dirty="0" err="1" smtClean="0"/>
              <a:t>EtOH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2" name="TextBox 1"/>
          <p:cNvSpPr txBox="1"/>
          <p:nvPr/>
        </p:nvSpPr>
        <p:spPr>
          <a:xfrm>
            <a:off x="2453396" y="188640"/>
            <a:ext cx="4341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Metoda Syntezy</a:t>
            </a:r>
            <a:endParaRPr lang="pl-PL" sz="4800" dirty="0"/>
          </a:p>
        </p:txBody>
      </p:sp>
      <p:pic>
        <p:nvPicPr>
          <p:cNvPr id="1049" name="Picture 25" descr="C:\Users\Ja\Desktop\UW\Chmia (projekt)\IMG_20160523_14132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26" y="4895962"/>
            <a:ext cx="2931713" cy="182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48464" y="6580679"/>
            <a:ext cx="533400" cy="152400"/>
          </a:xfrm>
        </p:spPr>
        <p:txBody>
          <a:bodyPr/>
          <a:lstStyle/>
          <a:p>
            <a:fld id="{CFFA69E8-AE56-4202-94E9-83DAFC3771BC}" type="slidenum">
              <a:rPr lang="pl-PL" sz="1500" b="1" smtClean="0">
                <a:solidFill>
                  <a:srgbClr val="C00000"/>
                </a:solidFill>
              </a:rPr>
              <a:t>4</a:t>
            </a:fld>
            <a:endParaRPr lang="pl-PL" sz="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9581" y="1844824"/>
            <a:ext cx="3816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Znane stężenie masowe </a:t>
            </a:r>
            <a:r>
              <a:rPr lang="pl-PL" sz="2800" dirty="0" err="1" smtClean="0"/>
              <a:t>nanocząstek</a:t>
            </a:r>
            <a:r>
              <a:rPr lang="pl-PL" sz="2800" dirty="0" smtClean="0"/>
              <a:t> każdej z frakcji, zmieszaliśmy z wodnym roztworem jonów srebra o stężeniu 0,1mol/dm</a:t>
            </a:r>
            <a:r>
              <a:rPr lang="pl-PL" sz="2800" baseline="50000" dirty="0" smtClean="0"/>
              <a:t>3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i pozostawiliśmy do mieszania przez ok. 12h.  </a:t>
            </a:r>
            <a:endParaRPr lang="pl-PL" sz="2800" dirty="0"/>
          </a:p>
        </p:txBody>
      </p:sp>
      <p:pic>
        <p:nvPicPr>
          <p:cNvPr id="4098" name="Picture 2" descr="C:\Users\Ja\Desktop\UW\Chmia (projekt)\na mieszad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685" y="1844824"/>
            <a:ext cx="4207849" cy="411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7660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/>
              <a:t>Przebieg Eksperymentu</a:t>
            </a:r>
            <a:endParaRPr lang="pl-PL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714534" y="6597352"/>
            <a:ext cx="533400" cy="152400"/>
          </a:xfrm>
        </p:spPr>
        <p:txBody>
          <a:bodyPr/>
          <a:lstStyle/>
          <a:p>
            <a:fld id="{CFFA69E8-AE56-4202-94E9-83DAFC3771BC}" type="slidenum">
              <a:rPr lang="pl-PL" sz="1500" b="1" smtClean="0">
                <a:solidFill>
                  <a:srgbClr val="C00000"/>
                </a:solidFill>
              </a:rPr>
              <a:t>5</a:t>
            </a:fld>
            <a:endParaRPr lang="pl-PL" sz="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7" y="4073167"/>
            <a:ext cx="3753579" cy="264901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546351" y="293747"/>
            <a:ext cx="1882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/>
              <a:t>Wyniki</a:t>
            </a:r>
            <a:endParaRPr lang="pl-PL" sz="4800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" y="1177763"/>
            <a:ext cx="4205121" cy="2967686"/>
          </a:xfrm>
          <a:prstGeom prst="rect">
            <a:avLst/>
          </a:prstGeom>
        </p:spPr>
      </p:pic>
      <p:sp>
        <p:nvSpPr>
          <p:cNvPr id="26" name="Prostokąt 25"/>
          <p:cNvSpPr/>
          <p:nvPr/>
        </p:nvSpPr>
        <p:spPr>
          <a:xfrm>
            <a:off x="2940630" y="1180380"/>
            <a:ext cx="136815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/>
          <p:cNvSpPr txBox="1"/>
          <p:nvPr/>
        </p:nvSpPr>
        <p:spPr>
          <a:xfrm>
            <a:off x="2743234" y="1142057"/>
            <a:ext cx="1332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F3</a:t>
            </a:r>
            <a:endParaRPr lang="pl-PL" sz="1600" dirty="0"/>
          </a:p>
        </p:txBody>
      </p:sp>
      <p:cxnSp>
        <p:nvCxnSpPr>
          <p:cNvPr id="29" name="Łącznik prosty 28"/>
          <p:cNvCxnSpPr/>
          <p:nvPr/>
        </p:nvCxnSpPr>
        <p:spPr>
          <a:xfrm>
            <a:off x="2436574" y="1323714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Obraz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33601"/>
            <a:ext cx="3898258" cy="2751123"/>
          </a:xfrm>
          <a:prstGeom prst="rect">
            <a:avLst/>
          </a:prstGeom>
        </p:spPr>
      </p:pic>
      <p:sp>
        <p:nvSpPr>
          <p:cNvPr id="36" name="Prostokąt 35"/>
          <p:cNvSpPr/>
          <p:nvPr/>
        </p:nvSpPr>
        <p:spPr>
          <a:xfrm>
            <a:off x="2767599" y="4066945"/>
            <a:ext cx="1367906" cy="751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36"/>
          <p:cNvSpPr/>
          <p:nvPr/>
        </p:nvSpPr>
        <p:spPr>
          <a:xfrm>
            <a:off x="3120979" y="4252936"/>
            <a:ext cx="129614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/>
          <p:cNvSpPr txBox="1"/>
          <p:nvPr/>
        </p:nvSpPr>
        <p:spPr>
          <a:xfrm>
            <a:off x="2634248" y="429469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      F1</a:t>
            </a:r>
          </a:p>
          <a:p>
            <a:r>
              <a:rPr lang="pl-PL" sz="1600" dirty="0"/>
              <a:t> </a:t>
            </a:r>
            <a:r>
              <a:rPr lang="pl-PL" sz="1600" dirty="0" smtClean="0"/>
              <a:t>     maksimum lokalne </a:t>
            </a:r>
            <a:endParaRPr lang="pl-PL" sz="1600" dirty="0"/>
          </a:p>
        </p:txBody>
      </p:sp>
      <p:cxnSp>
        <p:nvCxnSpPr>
          <p:cNvPr id="39" name="Łącznik prosty 38"/>
          <p:cNvCxnSpPr/>
          <p:nvPr/>
        </p:nvCxnSpPr>
        <p:spPr>
          <a:xfrm>
            <a:off x="2724935" y="4426985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39"/>
          <p:cNvCxnSpPr/>
          <p:nvPr/>
        </p:nvCxnSpPr>
        <p:spPr>
          <a:xfrm>
            <a:off x="2832947" y="4612976"/>
            <a:ext cx="0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rostokąt 40"/>
          <p:cNvSpPr/>
          <p:nvPr/>
        </p:nvSpPr>
        <p:spPr>
          <a:xfrm>
            <a:off x="7236959" y="4233700"/>
            <a:ext cx="129614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ole tekstowe 41"/>
          <p:cNvSpPr txBox="1"/>
          <p:nvPr/>
        </p:nvSpPr>
        <p:spPr>
          <a:xfrm>
            <a:off x="6732903" y="423301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      F1@Ag</a:t>
            </a:r>
          </a:p>
          <a:p>
            <a:r>
              <a:rPr lang="pl-PL" sz="1600" dirty="0"/>
              <a:t> </a:t>
            </a:r>
            <a:r>
              <a:rPr lang="pl-PL" sz="1600" dirty="0" smtClean="0"/>
              <a:t>     maksimum lokalne </a:t>
            </a:r>
            <a:endParaRPr lang="pl-PL" sz="1600" dirty="0"/>
          </a:p>
        </p:txBody>
      </p:sp>
      <p:cxnSp>
        <p:nvCxnSpPr>
          <p:cNvPr id="43" name="Łącznik prosty 42"/>
          <p:cNvCxnSpPr/>
          <p:nvPr/>
        </p:nvCxnSpPr>
        <p:spPr>
          <a:xfrm>
            <a:off x="6840915" y="437771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>
          <a:xfrm>
            <a:off x="6948927" y="4593740"/>
            <a:ext cx="0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rostokąt 44"/>
          <p:cNvSpPr/>
          <p:nvPr/>
        </p:nvSpPr>
        <p:spPr>
          <a:xfrm>
            <a:off x="1978018" y="6443209"/>
            <a:ext cx="241511" cy="182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rostokąt 45"/>
          <p:cNvSpPr/>
          <p:nvPr/>
        </p:nvSpPr>
        <p:spPr>
          <a:xfrm>
            <a:off x="6449121" y="6525344"/>
            <a:ext cx="28378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pole tekstowe 46"/>
          <p:cNvSpPr txBox="1"/>
          <p:nvPr/>
        </p:nvSpPr>
        <p:spPr>
          <a:xfrm>
            <a:off x="1685834" y="6468088"/>
            <a:ext cx="1147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λ [</a:t>
            </a:r>
            <a:r>
              <a:rPr lang="pl-PL" sz="1400" dirty="0" err="1" smtClean="0"/>
              <a:t>nm</a:t>
            </a:r>
            <a:r>
              <a:rPr lang="pl-PL" sz="1400" dirty="0" smtClean="0"/>
              <a:t>]</a:t>
            </a:r>
            <a:endParaRPr lang="pl-PL" sz="1400" dirty="0"/>
          </a:p>
        </p:txBody>
      </p:sp>
      <p:sp>
        <p:nvSpPr>
          <p:cNvPr id="48" name="pole tekstowe 47"/>
          <p:cNvSpPr txBox="1"/>
          <p:nvPr/>
        </p:nvSpPr>
        <p:spPr>
          <a:xfrm>
            <a:off x="6267358" y="6550223"/>
            <a:ext cx="1147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λ [</a:t>
            </a:r>
            <a:r>
              <a:rPr lang="pl-PL" sz="1400" dirty="0" err="1" smtClean="0"/>
              <a:t>nm</a:t>
            </a:r>
            <a:r>
              <a:rPr lang="pl-PL" sz="1400" dirty="0" smtClean="0"/>
              <a:t>]</a:t>
            </a:r>
            <a:endParaRPr lang="pl-PL" sz="1400" dirty="0"/>
          </a:p>
        </p:txBody>
      </p:sp>
      <p:pic>
        <p:nvPicPr>
          <p:cNvPr id="49" name="Obraz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39" y="1206468"/>
            <a:ext cx="3996198" cy="2820242"/>
          </a:xfrm>
          <a:prstGeom prst="rect">
            <a:avLst/>
          </a:prstGeom>
        </p:spPr>
      </p:pic>
      <p:sp>
        <p:nvSpPr>
          <p:cNvPr id="50" name="Prostokąt 49"/>
          <p:cNvSpPr/>
          <p:nvPr/>
        </p:nvSpPr>
        <p:spPr>
          <a:xfrm>
            <a:off x="7295851" y="1206468"/>
            <a:ext cx="129614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ole tekstowe 50"/>
          <p:cNvSpPr txBox="1"/>
          <p:nvPr/>
        </p:nvSpPr>
        <p:spPr>
          <a:xfrm>
            <a:off x="6791795" y="120578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      F3@Ag</a:t>
            </a:r>
          </a:p>
          <a:p>
            <a:r>
              <a:rPr lang="pl-PL" sz="1600" dirty="0"/>
              <a:t> </a:t>
            </a:r>
            <a:r>
              <a:rPr lang="pl-PL" sz="1600" dirty="0" smtClean="0"/>
              <a:t>     maksimum lokalne </a:t>
            </a:r>
            <a:endParaRPr lang="pl-PL" sz="1600" dirty="0"/>
          </a:p>
        </p:txBody>
      </p:sp>
      <p:cxnSp>
        <p:nvCxnSpPr>
          <p:cNvPr id="52" name="Łącznik prosty 51"/>
          <p:cNvCxnSpPr/>
          <p:nvPr/>
        </p:nvCxnSpPr>
        <p:spPr>
          <a:xfrm>
            <a:off x="6899807" y="1350484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>
            <a:off x="7007819" y="1566508"/>
            <a:ext cx="0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rostokąt 53"/>
          <p:cNvSpPr/>
          <p:nvPr/>
        </p:nvSpPr>
        <p:spPr>
          <a:xfrm>
            <a:off x="6431755" y="3726748"/>
            <a:ext cx="257043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pole tekstowe 54"/>
          <p:cNvSpPr txBox="1"/>
          <p:nvPr/>
        </p:nvSpPr>
        <p:spPr>
          <a:xfrm>
            <a:off x="6326250" y="3765390"/>
            <a:ext cx="1147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λ [</a:t>
            </a:r>
            <a:r>
              <a:rPr lang="pl-PL" sz="1400" dirty="0" err="1" smtClean="0"/>
              <a:t>nm</a:t>
            </a:r>
            <a:r>
              <a:rPr lang="pl-PL" sz="1400" dirty="0" smtClean="0"/>
              <a:t>]</a:t>
            </a:r>
            <a:endParaRPr lang="pl-PL" sz="1400" dirty="0"/>
          </a:p>
        </p:txBody>
      </p:sp>
      <p:sp>
        <p:nvSpPr>
          <p:cNvPr id="56" name="Prostokąt 55"/>
          <p:cNvSpPr/>
          <p:nvPr/>
        </p:nvSpPr>
        <p:spPr>
          <a:xfrm>
            <a:off x="2051720" y="3765390"/>
            <a:ext cx="384854" cy="301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pole tekstowe 57"/>
          <p:cNvSpPr txBox="1"/>
          <p:nvPr/>
        </p:nvSpPr>
        <p:spPr>
          <a:xfrm>
            <a:off x="2009181" y="3817067"/>
            <a:ext cx="1147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λ [</a:t>
            </a:r>
            <a:r>
              <a:rPr lang="pl-PL" sz="1400" dirty="0" err="1" smtClean="0"/>
              <a:t>nm</a:t>
            </a:r>
            <a:r>
              <a:rPr lang="pl-PL" sz="1400" dirty="0" smtClean="0"/>
              <a:t>]</a:t>
            </a:r>
            <a:endParaRPr lang="pl-PL" sz="140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-740131" y="1308789"/>
            <a:ext cx="22756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 smtClean="0"/>
              <a:t>intensywność</a:t>
            </a:r>
            <a:endParaRPr lang="pl-PL" sz="13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3690182" y="1165140"/>
            <a:ext cx="22756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 smtClean="0"/>
              <a:t>intensywność</a:t>
            </a:r>
            <a:endParaRPr lang="pl-PL" sz="13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-668123" y="4086824"/>
            <a:ext cx="22756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 smtClean="0"/>
              <a:t>intensywność</a:t>
            </a:r>
            <a:endParaRPr lang="pl-PL" sz="1300" dirty="0"/>
          </a:p>
        </p:txBody>
      </p:sp>
      <p:sp>
        <p:nvSpPr>
          <p:cNvPr id="57" name="TextBox 56"/>
          <p:cNvSpPr txBox="1"/>
          <p:nvPr/>
        </p:nvSpPr>
        <p:spPr>
          <a:xfrm rot="16200000">
            <a:off x="3690182" y="3999255"/>
            <a:ext cx="22756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 smtClean="0"/>
              <a:t>intensywność</a:t>
            </a:r>
            <a:endParaRPr lang="pl-PL" sz="1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19783" y="6545546"/>
            <a:ext cx="533400" cy="152400"/>
          </a:xfrm>
        </p:spPr>
        <p:txBody>
          <a:bodyPr/>
          <a:lstStyle/>
          <a:p>
            <a:fld id="{CFFA69E8-AE56-4202-94E9-83DAFC3771BC}" type="slidenum">
              <a:rPr lang="pl-PL" sz="1500" b="1" smtClean="0">
                <a:solidFill>
                  <a:srgbClr val="C00000"/>
                </a:solidFill>
              </a:rPr>
              <a:t>6</a:t>
            </a:fld>
            <a:endParaRPr lang="pl-PL" sz="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241677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/>
              <a:t>LSPR</a:t>
            </a:r>
            <a:endParaRPr lang="pl-PL" sz="4800" dirty="0"/>
          </a:p>
        </p:txBody>
      </p:sp>
      <p:pic>
        <p:nvPicPr>
          <p:cNvPr id="5122" name="Picture 2" descr="C:\Users\Ja\Desktop\UW\Chmia (projekt)\lsp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31764"/>
            <a:ext cx="6840760" cy="33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547664" y="4929342"/>
            <a:ext cx="51845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/>
              <a:t>uwaterloo.ca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48464" y="6597352"/>
            <a:ext cx="533400" cy="152400"/>
          </a:xfrm>
        </p:spPr>
        <p:txBody>
          <a:bodyPr/>
          <a:lstStyle/>
          <a:p>
            <a:fld id="{CFFA69E8-AE56-4202-94E9-83DAFC3771BC}" type="slidenum">
              <a:rPr lang="pl-PL" sz="1500" b="1" smtClean="0">
                <a:solidFill>
                  <a:srgbClr val="C00000"/>
                </a:solidFill>
              </a:rPr>
              <a:t>7</a:t>
            </a:fld>
            <a:endParaRPr lang="pl-PL" sz="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7" y="4073167"/>
            <a:ext cx="3753579" cy="264901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546351" y="293747"/>
            <a:ext cx="1882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/>
              <a:t>Wyniki</a:t>
            </a:r>
            <a:endParaRPr lang="pl-PL" sz="4800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" y="1177763"/>
            <a:ext cx="4205121" cy="2967686"/>
          </a:xfrm>
          <a:prstGeom prst="rect">
            <a:avLst/>
          </a:prstGeom>
        </p:spPr>
      </p:pic>
      <p:sp>
        <p:nvSpPr>
          <p:cNvPr id="26" name="Prostokąt 25"/>
          <p:cNvSpPr/>
          <p:nvPr/>
        </p:nvSpPr>
        <p:spPr>
          <a:xfrm>
            <a:off x="2940630" y="1180380"/>
            <a:ext cx="136815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/>
          <p:cNvSpPr txBox="1"/>
          <p:nvPr/>
        </p:nvSpPr>
        <p:spPr>
          <a:xfrm>
            <a:off x="2743234" y="1142057"/>
            <a:ext cx="1332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F3</a:t>
            </a:r>
            <a:endParaRPr lang="pl-PL" sz="1600" dirty="0"/>
          </a:p>
        </p:txBody>
      </p:sp>
      <p:cxnSp>
        <p:nvCxnSpPr>
          <p:cNvPr id="29" name="Łącznik prosty 28"/>
          <p:cNvCxnSpPr/>
          <p:nvPr/>
        </p:nvCxnSpPr>
        <p:spPr>
          <a:xfrm>
            <a:off x="2436574" y="1323714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Obraz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33601"/>
            <a:ext cx="3898258" cy="2751123"/>
          </a:xfrm>
          <a:prstGeom prst="rect">
            <a:avLst/>
          </a:prstGeom>
        </p:spPr>
      </p:pic>
      <p:sp>
        <p:nvSpPr>
          <p:cNvPr id="36" name="Prostokąt 35"/>
          <p:cNvSpPr/>
          <p:nvPr/>
        </p:nvSpPr>
        <p:spPr>
          <a:xfrm>
            <a:off x="2767599" y="4066945"/>
            <a:ext cx="1367906" cy="751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36"/>
          <p:cNvSpPr/>
          <p:nvPr/>
        </p:nvSpPr>
        <p:spPr>
          <a:xfrm>
            <a:off x="3120979" y="4252936"/>
            <a:ext cx="129614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/>
          <p:cNvSpPr txBox="1"/>
          <p:nvPr/>
        </p:nvSpPr>
        <p:spPr>
          <a:xfrm>
            <a:off x="2634248" y="429469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      F1</a:t>
            </a:r>
          </a:p>
          <a:p>
            <a:r>
              <a:rPr lang="pl-PL" sz="1600" dirty="0"/>
              <a:t> </a:t>
            </a:r>
            <a:r>
              <a:rPr lang="pl-PL" sz="1600" dirty="0" smtClean="0"/>
              <a:t>     maksimum lokalne </a:t>
            </a:r>
            <a:endParaRPr lang="pl-PL" sz="1600" dirty="0"/>
          </a:p>
        </p:txBody>
      </p:sp>
      <p:cxnSp>
        <p:nvCxnSpPr>
          <p:cNvPr id="39" name="Łącznik prosty 38"/>
          <p:cNvCxnSpPr/>
          <p:nvPr/>
        </p:nvCxnSpPr>
        <p:spPr>
          <a:xfrm>
            <a:off x="2724935" y="4426985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39"/>
          <p:cNvCxnSpPr/>
          <p:nvPr/>
        </p:nvCxnSpPr>
        <p:spPr>
          <a:xfrm>
            <a:off x="2832947" y="4612976"/>
            <a:ext cx="0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rostokąt 40"/>
          <p:cNvSpPr/>
          <p:nvPr/>
        </p:nvSpPr>
        <p:spPr>
          <a:xfrm>
            <a:off x="7236959" y="4233700"/>
            <a:ext cx="129614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ole tekstowe 41"/>
          <p:cNvSpPr txBox="1"/>
          <p:nvPr/>
        </p:nvSpPr>
        <p:spPr>
          <a:xfrm>
            <a:off x="6732903" y="423301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      F1@Ag</a:t>
            </a:r>
          </a:p>
          <a:p>
            <a:r>
              <a:rPr lang="pl-PL" sz="1600" dirty="0"/>
              <a:t> </a:t>
            </a:r>
            <a:r>
              <a:rPr lang="pl-PL" sz="1600" dirty="0" smtClean="0"/>
              <a:t>     maksimum lokalne </a:t>
            </a:r>
            <a:endParaRPr lang="pl-PL" sz="1600" dirty="0"/>
          </a:p>
        </p:txBody>
      </p:sp>
      <p:cxnSp>
        <p:nvCxnSpPr>
          <p:cNvPr id="43" name="Łącznik prosty 42"/>
          <p:cNvCxnSpPr/>
          <p:nvPr/>
        </p:nvCxnSpPr>
        <p:spPr>
          <a:xfrm>
            <a:off x="6840915" y="437771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>
          <a:xfrm>
            <a:off x="6948927" y="4593740"/>
            <a:ext cx="0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rostokąt 44"/>
          <p:cNvSpPr/>
          <p:nvPr/>
        </p:nvSpPr>
        <p:spPr>
          <a:xfrm>
            <a:off x="1978018" y="6443209"/>
            <a:ext cx="241511" cy="182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rostokąt 45"/>
          <p:cNvSpPr/>
          <p:nvPr/>
        </p:nvSpPr>
        <p:spPr>
          <a:xfrm>
            <a:off x="6449121" y="6525344"/>
            <a:ext cx="28378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pole tekstowe 46"/>
          <p:cNvSpPr txBox="1"/>
          <p:nvPr/>
        </p:nvSpPr>
        <p:spPr>
          <a:xfrm>
            <a:off x="1685834" y="6468088"/>
            <a:ext cx="1147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λ [</a:t>
            </a:r>
            <a:r>
              <a:rPr lang="pl-PL" sz="1400" dirty="0" err="1" smtClean="0"/>
              <a:t>nm</a:t>
            </a:r>
            <a:r>
              <a:rPr lang="pl-PL" sz="1400" dirty="0" smtClean="0"/>
              <a:t>]</a:t>
            </a:r>
            <a:endParaRPr lang="pl-PL" sz="1400" dirty="0"/>
          </a:p>
        </p:txBody>
      </p:sp>
      <p:sp>
        <p:nvSpPr>
          <p:cNvPr id="48" name="pole tekstowe 47"/>
          <p:cNvSpPr txBox="1"/>
          <p:nvPr/>
        </p:nvSpPr>
        <p:spPr>
          <a:xfrm>
            <a:off x="6267358" y="6550223"/>
            <a:ext cx="1147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λ [</a:t>
            </a:r>
            <a:r>
              <a:rPr lang="pl-PL" sz="1400" dirty="0" err="1" smtClean="0"/>
              <a:t>nm</a:t>
            </a:r>
            <a:r>
              <a:rPr lang="pl-PL" sz="1400" dirty="0" smtClean="0"/>
              <a:t>]</a:t>
            </a:r>
            <a:endParaRPr lang="pl-PL" sz="1400" dirty="0"/>
          </a:p>
        </p:txBody>
      </p:sp>
      <p:pic>
        <p:nvPicPr>
          <p:cNvPr id="49" name="Obraz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39" y="1206468"/>
            <a:ext cx="3996198" cy="2820242"/>
          </a:xfrm>
          <a:prstGeom prst="rect">
            <a:avLst/>
          </a:prstGeom>
        </p:spPr>
      </p:pic>
      <p:sp>
        <p:nvSpPr>
          <p:cNvPr id="50" name="Prostokąt 49"/>
          <p:cNvSpPr/>
          <p:nvPr/>
        </p:nvSpPr>
        <p:spPr>
          <a:xfrm>
            <a:off x="7295851" y="1206468"/>
            <a:ext cx="129614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ole tekstowe 50"/>
          <p:cNvSpPr txBox="1"/>
          <p:nvPr/>
        </p:nvSpPr>
        <p:spPr>
          <a:xfrm>
            <a:off x="6791795" y="120578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      F3@Ag</a:t>
            </a:r>
          </a:p>
          <a:p>
            <a:r>
              <a:rPr lang="pl-PL" sz="1600" dirty="0"/>
              <a:t> </a:t>
            </a:r>
            <a:r>
              <a:rPr lang="pl-PL" sz="1600" dirty="0" smtClean="0"/>
              <a:t>     maksimum lokalne </a:t>
            </a:r>
            <a:endParaRPr lang="pl-PL" sz="1600" dirty="0"/>
          </a:p>
        </p:txBody>
      </p:sp>
      <p:cxnSp>
        <p:nvCxnSpPr>
          <p:cNvPr id="52" name="Łącznik prosty 51"/>
          <p:cNvCxnSpPr/>
          <p:nvPr/>
        </p:nvCxnSpPr>
        <p:spPr>
          <a:xfrm>
            <a:off x="6899807" y="1350484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>
            <a:off x="7007819" y="1566508"/>
            <a:ext cx="0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rostokąt 53"/>
          <p:cNvSpPr/>
          <p:nvPr/>
        </p:nvSpPr>
        <p:spPr>
          <a:xfrm>
            <a:off x="6431755" y="3726748"/>
            <a:ext cx="257043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pole tekstowe 54"/>
          <p:cNvSpPr txBox="1"/>
          <p:nvPr/>
        </p:nvSpPr>
        <p:spPr>
          <a:xfrm>
            <a:off x="6326250" y="3765390"/>
            <a:ext cx="1147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λ [</a:t>
            </a:r>
            <a:r>
              <a:rPr lang="pl-PL" sz="1400" dirty="0" err="1" smtClean="0"/>
              <a:t>nm</a:t>
            </a:r>
            <a:r>
              <a:rPr lang="pl-PL" sz="1400" dirty="0" smtClean="0"/>
              <a:t>]</a:t>
            </a:r>
            <a:endParaRPr lang="pl-PL" sz="1400" dirty="0"/>
          </a:p>
        </p:txBody>
      </p:sp>
      <p:sp>
        <p:nvSpPr>
          <p:cNvPr id="56" name="Prostokąt 55"/>
          <p:cNvSpPr/>
          <p:nvPr/>
        </p:nvSpPr>
        <p:spPr>
          <a:xfrm>
            <a:off x="2051720" y="3765390"/>
            <a:ext cx="384854" cy="301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pole tekstowe 57"/>
          <p:cNvSpPr txBox="1"/>
          <p:nvPr/>
        </p:nvSpPr>
        <p:spPr>
          <a:xfrm>
            <a:off x="2009181" y="3817067"/>
            <a:ext cx="1147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λ [</a:t>
            </a:r>
            <a:r>
              <a:rPr lang="pl-PL" sz="1400" dirty="0" err="1" smtClean="0"/>
              <a:t>nm</a:t>
            </a:r>
            <a:r>
              <a:rPr lang="pl-PL" sz="1400" dirty="0" smtClean="0"/>
              <a:t>]</a:t>
            </a:r>
            <a:endParaRPr lang="pl-PL" sz="140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-740131" y="1308789"/>
            <a:ext cx="22756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 smtClean="0"/>
              <a:t>intensywność</a:t>
            </a:r>
            <a:endParaRPr lang="pl-PL" sz="13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3690182" y="1165140"/>
            <a:ext cx="22756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 smtClean="0"/>
              <a:t>intensywność</a:t>
            </a:r>
            <a:endParaRPr lang="pl-PL" sz="13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-668123" y="4086824"/>
            <a:ext cx="22756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 smtClean="0"/>
              <a:t>intensywność</a:t>
            </a:r>
            <a:endParaRPr lang="pl-PL" sz="1300" dirty="0"/>
          </a:p>
        </p:txBody>
      </p:sp>
      <p:sp>
        <p:nvSpPr>
          <p:cNvPr id="57" name="TextBox 56"/>
          <p:cNvSpPr txBox="1"/>
          <p:nvPr/>
        </p:nvSpPr>
        <p:spPr>
          <a:xfrm rot="16200000">
            <a:off x="3690182" y="3999255"/>
            <a:ext cx="22756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 smtClean="0"/>
              <a:t>intensywność</a:t>
            </a:r>
            <a:endParaRPr lang="pl-PL" sz="1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47291" y="6569785"/>
            <a:ext cx="533400" cy="152400"/>
          </a:xfrm>
        </p:spPr>
        <p:txBody>
          <a:bodyPr/>
          <a:lstStyle/>
          <a:p>
            <a:fld id="{CFFA69E8-AE56-4202-94E9-83DAFC3771BC}" type="slidenum">
              <a:rPr lang="pl-PL" sz="1500" b="1" smtClean="0">
                <a:solidFill>
                  <a:srgbClr val="C00000"/>
                </a:solidFill>
              </a:rPr>
              <a:t>8</a:t>
            </a:fld>
            <a:endParaRPr lang="pl-PL" sz="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48678"/>
            <a:ext cx="7056784" cy="5020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5601394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Angewandte . Communications:</a:t>
            </a:r>
          </a:p>
          <a:p>
            <a:r>
              <a:rPr lang="pl-PL" dirty="0"/>
              <a:t>„</a:t>
            </a:r>
            <a:r>
              <a:rPr lang="en-US" dirty="0"/>
              <a:t>Anti-Galvanic Reduction of </a:t>
            </a:r>
            <a:r>
              <a:rPr lang="en-US" dirty="0" err="1"/>
              <a:t>Thiolate</a:t>
            </a:r>
            <a:r>
              <a:rPr lang="en-US" dirty="0"/>
              <a:t>-Protected Gold and Silver Nanoparticles</a:t>
            </a:r>
            <a:r>
              <a:rPr lang="pl-PL" dirty="0"/>
              <a:t>”</a:t>
            </a:r>
            <a:r>
              <a:rPr lang="en-US" dirty="0"/>
              <a:t> </a:t>
            </a:r>
            <a:r>
              <a:rPr lang="en-US" dirty="0" err="1"/>
              <a:t>Zhikun</a:t>
            </a:r>
            <a:r>
              <a:rPr lang="en-US" dirty="0"/>
              <a:t> Wu</a:t>
            </a:r>
            <a:endParaRPr lang="pl-PL" dirty="0"/>
          </a:p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48464" y="6560114"/>
            <a:ext cx="533400" cy="152400"/>
          </a:xfrm>
        </p:spPr>
        <p:txBody>
          <a:bodyPr/>
          <a:lstStyle/>
          <a:p>
            <a:fld id="{CFFA69E8-AE56-4202-94E9-83DAFC3771BC}" type="slidenum">
              <a:rPr lang="pl-PL" sz="1500" b="1" smtClean="0">
                <a:solidFill>
                  <a:srgbClr val="C00000"/>
                </a:solidFill>
              </a:rPr>
              <a:t>9</a:t>
            </a:fld>
            <a:endParaRPr lang="pl-PL" sz="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1513</TotalTime>
  <Words>474</Words>
  <Application>Microsoft Office PowerPoint</Application>
  <PresentationFormat>On-screen Show (4:3)</PresentationFormat>
  <Paragraphs>163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Composite</vt:lpstr>
      <vt:lpstr>ChemSketch</vt:lpstr>
      <vt:lpstr>Uzyskanie zlokalizowanego powierzchniowego rezonansu plazmonowego (LSPR) w relatywnie małych nanocząstkach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Uzyskanie plazmonu powierzchniowego w relatywnie małych nanocząstkach</dc:title>
  <dc:creator>Paweł Szczypkowski</dc:creator>
  <cp:lastModifiedBy>Paweł Szczypkowski</cp:lastModifiedBy>
  <cp:revision>67</cp:revision>
  <dcterms:created xsi:type="dcterms:W3CDTF">2016-05-22T11:46:45Z</dcterms:created>
  <dcterms:modified xsi:type="dcterms:W3CDTF">2016-06-01T10:11:12Z</dcterms:modified>
</cp:coreProperties>
</file>